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4" r:id="rId2"/>
    <p:sldId id="305" r:id="rId3"/>
    <p:sldId id="306" r:id="rId4"/>
    <p:sldId id="290" r:id="rId5"/>
    <p:sldId id="291" r:id="rId6"/>
    <p:sldId id="292" r:id="rId7"/>
    <p:sldId id="293" r:id="rId8"/>
    <p:sldId id="294" r:id="rId9"/>
    <p:sldId id="295" r:id="rId10"/>
    <p:sldId id="296" r:id="rId11"/>
    <p:sldId id="297" r:id="rId12"/>
    <p:sldId id="276" r:id="rId13"/>
    <p:sldId id="277" r:id="rId14"/>
    <p:sldId id="307" r:id="rId15"/>
    <p:sldId id="308" r:id="rId16"/>
    <p:sldId id="309" r:id="rId17"/>
    <p:sldId id="298" r:id="rId18"/>
    <p:sldId id="310" r:id="rId19"/>
    <p:sldId id="299" r:id="rId20"/>
    <p:sldId id="300" r:id="rId21"/>
    <p:sldId id="301" r:id="rId22"/>
    <p:sldId id="302" r:id="rId23"/>
    <p:sldId id="303" r:id="rId24"/>
    <p:sldId id="311" r:id="rId25"/>
    <p:sldId id="282"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3" autoAdjust="0"/>
    <p:restoredTop sz="94660"/>
  </p:normalViewPr>
  <p:slideViewPr>
    <p:cSldViewPr snapToGrid="0">
      <p:cViewPr varScale="1">
        <p:scale>
          <a:sx n="77" d="100"/>
          <a:sy n="77" d="100"/>
        </p:scale>
        <p:origin x="3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5DCBE-DB21-49FC-B0EC-8F759AE2AFDE}" type="datetimeFigureOut">
              <a:rPr lang="es-ES" smtClean="0"/>
              <a:t>25/08/2017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8474D-B5E0-4649-824E-D19033320B28}" type="slidenum">
              <a:rPr lang="es-ES" smtClean="0"/>
              <a:t>‹Nº›</a:t>
            </a:fld>
            <a:endParaRPr lang="es-ES"/>
          </a:p>
        </p:txBody>
      </p:sp>
    </p:spTree>
    <p:extLst>
      <p:ext uri="{BB962C8B-B14F-4D97-AF65-F5344CB8AC3E}">
        <p14:creationId xmlns:p14="http://schemas.microsoft.com/office/powerpoint/2010/main" val="169190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EB66621D-5475-4124-9D7F-DCE252B872E6}" type="slidenum">
              <a:rPr lang="en-GB" smtClean="0"/>
              <a:t>21</a:t>
            </a:fld>
            <a:endParaRPr lang="en-GB"/>
          </a:p>
        </p:txBody>
      </p:sp>
    </p:spTree>
    <p:extLst>
      <p:ext uri="{BB962C8B-B14F-4D97-AF65-F5344CB8AC3E}">
        <p14:creationId xmlns:p14="http://schemas.microsoft.com/office/powerpoint/2010/main" val="339768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EB66621D-5475-4124-9D7F-DCE252B872E6}" type="slidenum">
              <a:rPr lang="en-GB" smtClean="0"/>
              <a:t>22</a:t>
            </a:fld>
            <a:endParaRPr lang="en-GB"/>
          </a:p>
        </p:txBody>
      </p:sp>
    </p:spTree>
    <p:extLst>
      <p:ext uri="{BB962C8B-B14F-4D97-AF65-F5344CB8AC3E}">
        <p14:creationId xmlns:p14="http://schemas.microsoft.com/office/powerpoint/2010/main" val="239317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10"/>
          </p:nvPr>
        </p:nvSpPr>
        <p:spPr/>
        <p:txBody>
          <a:bodyPr/>
          <a:lstStyle/>
          <a:p>
            <a:fld id="{EB66621D-5475-4124-9D7F-DCE252B872E6}" type="slidenum">
              <a:rPr lang="en-GB" smtClean="0"/>
              <a:t>23</a:t>
            </a:fld>
            <a:endParaRPr lang="en-GB"/>
          </a:p>
        </p:txBody>
      </p:sp>
    </p:spTree>
    <p:extLst>
      <p:ext uri="{BB962C8B-B14F-4D97-AF65-F5344CB8AC3E}">
        <p14:creationId xmlns:p14="http://schemas.microsoft.com/office/powerpoint/2010/main" val="349102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9DFB6654-6333-4682-863F-469323A2421C}" type="datetimeFigureOut">
              <a:rPr lang="es-ES" smtClean="0"/>
              <a:t>25/08/2017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326354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DFB6654-6333-4682-863F-469323A2421C}" type="datetimeFigureOut">
              <a:rPr lang="es-ES" smtClean="0"/>
              <a:t>25/08/2017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147382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DFB6654-6333-4682-863F-469323A2421C}" type="datetimeFigureOut">
              <a:rPr lang="es-ES" smtClean="0"/>
              <a:t>25/08/2017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220763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DFB6654-6333-4682-863F-469323A2421C}" type="datetimeFigureOut">
              <a:rPr lang="es-ES" smtClean="0"/>
              <a:t>25/08/2017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16951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DFB6654-6333-4682-863F-469323A2421C}" type="datetimeFigureOut">
              <a:rPr lang="es-ES" smtClean="0"/>
              <a:t>25/08/2017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338364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DFB6654-6333-4682-863F-469323A2421C}" type="datetimeFigureOut">
              <a:rPr lang="es-ES" smtClean="0"/>
              <a:t>25/08/2017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213039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DFB6654-6333-4682-863F-469323A2421C}" type="datetimeFigureOut">
              <a:rPr lang="es-ES" smtClean="0"/>
              <a:t>25/08/2017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356045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DFB6654-6333-4682-863F-469323A2421C}" type="datetimeFigureOut">
              <a:rPr lang="es-ES" smtClean="0"/>
              <a:t>25/08/2017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82368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DFB6654-6333-4682-863F-469323A2421C}" type="datetimeFigureOut">
              <a:rPr lang="es-ES" smtClean="0"/>
              <a:t>25/08/2017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362175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DFB6654-6333-4682-863F-469323A2421C}" type="datetimeFigureOut">
              <a:rPr lang="es-ES" smtClean="0"/>
              <a:t>25/08/2017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20811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DFB6654-6333-4682-863F-469323A2421C}" type="datetimeFigureOut">
              <a:rPr lang="es-ES" smtClean="0"/>
              <a:t>25/08/2017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6A007CE-9810-4CB0-AADF-3F50ACD83A37}" type="slidenum">
              <a:rPr lang="es-ES" smtClean="0"/>
              <a:t>‹Nº›</a:t>
            </a:fld>
            <a:endParaRPr lang="es-ES"/>
          </a:p>
        </p:txBody>
      </p:sp>
    </p:spTree>
    <p:extLst>
      <p:ext uri="{BB962C8B-B14F-4D97-AF65-F5344CB8AC3E}">
        <p14:creationId xmlns:p14="http://schemas.microsoft.com/office/powerpoint/2010/main" val="202149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B6654-6333-4682-863F-469323A2421C}" type="datetimeFigureOut">
              <a:rPr lang="es-ES" smtClean="0"/>
              <a:t>25/08/2017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007CE-9810-4CB0-AADF-3F50ACD83A37}" type="slidenum">
              <a:rPr lang="es-ES" smtClean="0"/>
              <a:t>‹Nº›</a:t>
            </a:fld>
            <a:endParaRPr lang="es-ES"/>
          </a:p>
        </p:txBody>
      </p:sp>
    </p:spTree>
    <p:extLst>
      <p:ext uri="{BB962C8B-B14F-4D97-AF65-F5344CB8AC3E}">
        <p14:creationId xmlns:p14="http://schemas.microsoft.com/office/powerpoint/2010/main" val="532912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gi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png"/><Relationship Id="rId3" Type="http://schemas.openxmlformats.org/officeDocument/2006/relationships/notesSlide" Target="../notesSlides/notesSlide2.xml"/><Relationship Id="rId7" Type="http://schemas.openxmlformats.org/officeDocument/2006/relationships/image" Target="../media/image51.png"/><Relationship Id="rId12"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57.png"/><Relationship Id="rId1" Type="http://schemas.openxmlformats.org/officeDocument/2006/relationships/vmlDrawing" Target="../drawings/vmlDrawing1.vml"/><Relationship Id="rId6" Type="http://schemas.openxmlformats.org/officeDocument/2006/relationships/image" Target="../media/image50.png"/><Relationship Id="rId11" Type="http://schemas.openxmlformats.org/officeDocument/2006/relationships/image" Target="../media/image47.png"/><Relationship Id="rId5" Type="http://schemas.openxmlformats.org/officeDocument/2006/relationships/image" Target="../media/image49.png"/><Relationship Id="rId15" Type="http://schemas.openxmlformats.org/officeDocument/2006/relationships/image" Target="../media/image56.png"/><Relationship Id="rId10" Type="http://schemas.openxmlformats.org/officeDocument/2006/relationships/oleObject" Target="../embeddings/oleObject1.bin"/><Relationship Id="rId4" Type="http://schemas.openxmlformats.org/officeDocument/2006/relationships/image" Target="../media/image48.png"/><Relationship Id="rId9" Type="http://schemas.openxmlformats.org/officeDocument/2006/relationships/image" Target="../media/image44.png"/><Relationship Id="rId1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Voir l'image sur Twitter">
            <a:extLst>
              <a:ext uri="{FF2B5EF4-FFF2-40B4-BE49-F238E27FC236}">
                <a16:creationId xmlns:a16="http://schemas.microsoft.com/office/drawing/2014/main" id="{8FDDCEAF-8882-42E2-A1BF-F11609424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253" y="0"/>
            <a:ext cx="3872500" cy="387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ogo EA">
            <a:extLst>
              <a:ext uri="{FF2B5EF4-FFF2-40B4-BE49-F238E27FC236}">
                <a16:creationId xmlns:a16="http://schemas.microsoft.com/office/drawing/2014/main" id="{66A90DB9-B9D9-4700-A272-27B498D2D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268" y="5081389"/>
            <a:ext cx="1954920" cy="101655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C14E1F6-927D-4F48-B753-B90B67F49879}"/>
              </a:ext>
            </a:extLst>
          </p:cNvPr>
          <p:cNvSpPr>
            <a:spLocks noGrp="1"/>
          </p:cNvSpPr>
          <p:nvPr>
            <p:ph idx="1"/>
          </p:nvPr>
        </p:nvSpPr>
        <p:spPr>
          <a:xfrm>
            <a:off x="979198" y="1835957"/>
            <a:ext cx="6204984" cy="3626917"/>
          </a:xfrm>
        </p:spPr>
        <p:txBody>
          <a:bodyPr>
            <a:normAutofit/>
          </a:bodyPr>
          <a:lstStyle/>
          <a:p>
            <a:pPr marL="0" indent="0">
              <a:buNone/>
            </a:pPr>
            <a:r>
              <a:rPr lang="fr-FR" sz="3200" b="1" dirty="0">
                <a:solidFill>
                  <a:schemeClr val="accent2">
                    <a:lumMod val="50000"/>
                  </a:schemeClr>
                </a:solidFill>
              </a:rPr>
              <a:t>L’Europe en région: un partenaire majeur du développement économique</a:t>
            </a:r>
          </a:p>
          <a:p>
            <a:pPr marL="0" indent="0">
              <a:buNone/>
            </a:pPr>
            <a:endParaRPr lang="fr-FR" sz="2400" b="1" dirty="0">
              <a:solidFill>
                <a:schemeClr val="accent2">
                  <a:lumMod val="50000"/>
                </a:schemeClr>
              </a:solidFill>
            </a:endParaRPr>
          </a:p>
          <a:p>
            <a:pPr marL="0" indent="0">
              <a:buNone/>
            </a:pPr>
            <a:endParaRPr lang="fr-FR" sz="2400" b="1" dirty="0">
              <a:solidFill>
                <a:schemeClr val="accent2">
                  <a:lumMod val="50000"/>
                </a:schemeClr>
              </a:solidFill>
            </a:endParaRPr>
          </a:p>
          <a:p>
            <a:pPr marL="0" indent="0">
              <a:buNone/>
            </a:pPr>
            <a:endParaRPr lang="fr-FR" sz="2400" b="1" dirty="0">
              <a:solidFill>
                <a:schemeClr val="accent2">
                  <a:lumMod val="50000"/>
                </a:schemeClr>
              </a:solidFill>
            </a:endParaRPr>
          </a:p>
          <a:p>
            <a:pPr marL="0" indent="0">
              <a:buNone/>
            </a:pPr>
            <a:endParaRPr lang="fr-FR" sz="2400" dirty="0"/>
          </a:p>
          <a:p>
            <a:pPr marL="0" indent="0">
              <a:buNone/>
            </a:pPr>
            <a:endParaRPr lang="es-ES" sz="2400" dirty="0"/>
          </a:p>
        </p:txBody>
      </p:sp>
      <p:sp>
        <p:nvSpPr>
          <p:cNvPr id="4" name="Rectángulo 3">
            <a:extLst>
              <a:ext uri="{FF2B5EF4-FFF2-40B4-BE49-F238E27FC236}">
                <a16:creationId xmlns:a16="http://schemas.microsoft.com/office/drawing/2014/main" id="{02CC0CAE-2464-4D9D-B928-7E9D36970A31}"/>
              </a:ext>
            </a:extLst>
          </p:cNvPr>
          <p:cNvSpPr/>
          <p:nvPr/>
        </p:nvSpPr>
        <p:spPr>
          <a:xfrm>
            <a:off x="979198" y="3986755"/>
            <a:ext cx="3043141" cy="461665"/>
          </a:xfrm>
          <a:prstGeom prst="rect">
            <a:avLst/>
          </a:prstGeom>
        </p:spPr>
        <p:txBody>
          <a:bodyPr wrap="none">
            <a:spAutoFit/>
          </a:bodyPr>
          <a:lstStyle/>
          <a:p>
            <a:r>
              <a:rPr lang="es-ES" sz="2400" b="1" dirty="0" err="1">
                <a:solidFill>
                  <a:schemeClr val="accent2">
                    <a:lumMod val="50000"/>
                  </a:schemeClr>
                </a:solidFill>
              </a:rPr>
              <a:t>Kintzheim</a:t>
            </a:r>
            <a:r>
              <a:rPr lang="es-ES" sz="2400" b="1" dirty="0">
                <a:solidFill>
                  <a:schemeClr val="accent2">
                    <a:lumMod val="50000"/>
                  </a:schemeClr>
                </a:solidFill>
              </a:rPr>
              <a:t> ­ </a:t>
            </a:r>
            <a:r>
              <a:rPr lang="es-ES" sz="2400" b="1" dirty="0" err="1">
                <a:solidFill>
                  <a:schemeClr val="accent2">
                    <a:lumMod val="50000"/>
                  </a:schemeClr>
                </a:solidFill>
              </a:rPr>
              <a:t>Elsass</a:t>
            </a:r>
            <a:r>
              <a:rPr lang="es-ES" sz="2400" b="1" dirty="0">
                <a:solidFill>
                  <a:schemeClr val="accent2">
                    <a:lumMod val="50000"/>
                  </a:schemeClr>
                </a:solidFill>
              </a:rPr>
              <a:t> 2017</a:t>
            </a:r>
          </a:p>
        </p:txBody>
      </p:sp>
    </p:spTree>
    <p:extLst>
      <p:ext uri="{BB962C8B-B14F-4D97-AF65-F5344CB8AC3E}">
        <p14:creationId xmlns:p14="http://schemas.microsoft.com/office/powerpoint/2010/main" val="209270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49885" y="3485129"/>
            <a:ext cx="4495800" cy="3171825"/>
          </a:xfrm>
          <a:prstGeom prst="rect">
            <a:avLst/>
          </a:prstGeom>
        </p:spPr>
      </p:pic>
      <p:pic>
        <p:nvPicPr>
          <p:cNvPr id="5" name="Imagen 4"/>
          <p:cNvPicPr>
            <a:picLocks noChangeAspect="1"/>
          </p:cNvPicPr>
          <p:nvPr/>
        </p:nvPicPr>
        <p:blipFill>
          <a:blip r:embed="rId3"/>
          <a:stretch>
            <a:fillRect/>
          </a:stretch>
        </p:blipFill>
        <p:spPr>
          <a:xfrm>
            <a:off x="7249885" y="149339"/>
            <a:ext cx="4352925" cy="3209925"/>
          </a:xfrm>
          <a:prstGeom prst="rect">
            <a:avLst/>
          </a:prstGeom>
        </p:spPr>
      </p:pic>
      <p:pic>
        <p:nvPicPr>
          <p:cNvPr id="6" name="Imagen 5"/>
          <p:cNvPicPr>
            <a:picLocks noChangeAspect="1"/>
          </p:cNvPicPr>
          <p:nvPr/>
        </p:nvPicPr>
        <p:blipFill>
          <a:blip r:embed="rId4"/>
          <a:stretch>
            <a:fillRect/>
          </a:stretch>
        </p:blipFill>
        <p:spPr>
          <a:xfrm>
            <a:off x="370793" y="1132584"/>
            <a:ext cx="5028520" cy="2459839"/>
          </a:xfrm>
          <a:prstGeom prst="rect">
            <a:avLst/>
          </a:prstGeom>
        </p:spPr>
      </p:pic>
      <p:pic>
        <p:nvPicPr>
          <p:cNvPr id="8" name="Imagen 7"/>
          <p:cNvPicPr>
            <a:picLocks noChangeAspect="1"/>
          </p:cNvPicPr>
          <p:nvPr/>
        </p:nvPicPr>
        <p:blipFill>
          <a:blip r:embed="rId5"/>
          <a:stretch>
            <a:fillRect/>
          </a:stretch>
        </p:blipFill>
        <p:spPr>
          <a:xfrm>
            <a:off x="622526" y="3588131"/>
            <a:ext cx="4776787" cy="2965819"/>
          </a:xfrm>
          <a:prstGeom prst="rect">
            <a:avLst/>
          </a:prstGeom>
        </p:spPr>
      </p:pic>
      <p:sp>
        <p:nvSpPr>
          <p:cNvPr id="7" name="CuadroTexto 6">
            <a:extLst>
              <a:ext uri="{FF2B5EF4-FFF2-40B4-BE49-F238E27FC236}">
                <a16:creationId xmlns:a16="http://schemas.microsoft.com/office/drawing/2014/main" id="{E3D1DCA9-F529-4AD5-AFC4-C254A0F7F0EA}"/>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spTree>
    <p:extLst>
      <p:ext uri="{BB962C8B-B14F-4D97-AF65-F5344CB8AC3E}">
        <p14:creationId xmlns:p14="http://schemas.microsoft.com/office/powerpoint/2010/main" val="367114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21506" y="258618"/>
            <a:ext cx="0" cy="6382327"/>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4" descr="eu flag bilaketarekin bat datozen irudi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5092" y="-6124"/>
            <a:ext cx="1246908" cy="8316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DAB00486-C871-43A5-B411-73A12C502410}"/>
              </a:ext>
            </a:extLst>
          </p:cNvPr>
          <p:cNvPicPr>
            <a:picLocks noChangeAspect="1"/>
          </p:cNvPicPr>
          <p:nvPr/>
        </p:nvPicPr>
        <p:blipFill>
          <a:blip r:embed="rId3"/>
          <a:stretch>
            <a:fillRect/>
          </a:stretch>
        </p:blipFill>
        <p:spPr>
          <a:xfrm>
            <a:off x="34044" y="2185564"/>
            <a:ext cx="3762698" cy="2699587"/>
          </a:xfrm>
          <a:prstGeom prst="rect">
            <a:avLst/>
          </a:prstGeom>
        </p:spPr>
      </p:pic>
      <p:pic>
        <p:nvPicPr>
          <p:cNvPr id="3" name="Imagen 2">
            <a:extLst>
              <a:ext uri="{FF2B5EF4-FFF2-40B4-BE49-F238E27FC236}">
                <a16:creationId xmlns:a16="http://schemas.microsoft.com/office/drawing/2014/main" id="{74396D08-20E3-458D-8549-CFAFFDA5F015}"/>
              </a:ext>
            </a:extLst>
          </p:cNvPr>
          <p:cNvPicPr>
            <a:picLocks noChangeAspect="1"/>
          </p:cNvPicPr>
          <p:nvPr/>
        </p:nvPicPr>
        <p:blipFill>
          <a:blip r:embed="rId4"/>
          <a:stretch>
            <a:fillRect/>
          </a:stretch>
        </p:blipFill>
        <p:spPr>
          <a:xfrm>
            <a:off x="4169039" y="825533"/>
            <a:ext cx="6962772" cy="5215749"/>
          </a:xfrm>
          <a:prstGeom prst="rect">
            <a:avLst/>
          </a:prstGeom>
        </p:spPr>
      </p:pic>
      <p:sp>
        <p:nvSpPr>
          <p:cNvPr id="9" name="CuadroTexto 8">
            <a:extLst>
              <a:ext uri="{FF2B5EF4-FFF2-40B4-BE49-F238E27FC236}">
                <a16:creationId xmlns:a16="http://schemas.microsoft.com/office/drawing/2014/main" id="{31621CD0-B931-4C4D-B2DB-BBA391D33E0B}"/>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2" name="Imagen 11">
            <a:extLst>
              <a:ext uri="{FF2B5EF4-FFF2-40B4-BE49-F238E27FC236}">
                <a16:creationId xmlns:a16="http://schemas.microsoft.com/office/drawing/2014/main" id="{D8C0FE4D-E9EB-4F06-896A-79EB24E6E879}"/>
              </a:ext>
            </a:extLst>
          </p:cNvPr>
          <p:cNvPicPr>
            <a:picLocks noChangeAspect="1"/>
          </p:cNvPicPr>
          <p:nvPr/>
        </p:nvPicPr>
        <p:blipFill>
          <a:blip r:embed="rId5"/>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423618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444" y="4046538"/>
            <a:ext cx="7772400" cy="1470025"/>
          </a:xfrm>
        </p:spPr>
        <p:txBody>
          <a:bodyPr>
            <a:normAutofit fontScale="90000"/>
          </a:bodyPr>
          <a:lstStyle/>
          <a:p>
            <a:pPr>
              <a:defRPr/>
            </a:pPr>
            <a:r>
              <a:rPr lang="en-US" sz="2000" b="1" dirty="0">
                <a:solidFill>
                  <a:schemeClr val="accent6">
                    <a:lumMod val="75000"/>
                  </a:schemeClr>
                </a:solidFill>
              </a:rPr>
              <a:t>OPINION </a:t>
            </a:r>
            <a:br>
              <a:rPr lang="en-US" b="1" dirty="0">
                <a:solidFill>
                  <a:schemeClr val="accent6">
                    <a:lumMod val="75000"/>
                  </a:schemeClr>
                </a:solidFill>
              </a:rPr>
            </a:br>
            <a:r>
              <a:rPr lang="en-US" b="1" dirty="0">
                <a:solidFill>
                  <a:schemeClr val="accent6">
                    <a:lumMod val="75000"/>
                  </a:schemeClr>
                </a:solidFill>
              </a:rPr>
              <a:t> </a:t>
            </a:r>
            <a:br>
              <a:rPr lang="en-US" b="1" dirty="0">
                <a:solidFill>
                  <a:schemeClr val="accent6">
                    <a:lumMod val="75000"/>
                  </a:schemeClr>
                </a:solidFill>
              </a:rPr>
            </a:br>
            <a:r>
              <a:rPr lang="fr-FR" b="1" dirty="0">
                <a:solidFill>
                  <a:schemeClr val="accent6">
                    <a:lumMod val="75000"/>
                  </a:schemeClr>
                </a:solidFill>
              </a:rPr>
              <a:t>Les stratégies de spécialisation intelligente (RIS3): incidence </a:t>
            </a:r>
            <a:br>
              <a:rPr lang="fr-FR" b="1" dirty="0">
                <a:solidFill>
                  <a:schemeClr val="accent6">
                    <a:lumMod val="75000"/>
                  </a:schemeClr>
                </a:solidFill>
              </a:rPr>
            </a:br>
            <a:r>
              <a:rPr lang="fr-FR" b="1" dirty="0">
                <a:solidFill>
                  <a:schemeClr val="accent6">
                    <a:lumMod val="75000"/>
                  </a:schemeClr>
                </a:solidFill>
              </a:rPr>
              <a:t>sur les régions et la coopération interrégionale</a:t>
            </a:r>
            <a:endParaRPr lang="en-US" b="1" dirty="0">
              <a:solidFill>
                <a:schemeClr val="accent6">
                  <a:lumMod val="75000"/>
                </a:schemeClr>
              </a:solidFill>
            </a:endParaRPr>
          </a:p>
        </p:txBody>
      </p:sp>
      <p:sp>
        <p:nvSpPr>
          <p:cNvPr id="2051" name="Subtitle 2"/>
          <p:cNvSpPr>
            <a:spLocks noGrp="1"/>
          </p:cNvSpPr>
          <p:nvPr>
            <p:ph type="subTitle" idx="1"/>
          </p:nvPr>
        </p:nvSpPr>
        <p:spPr>
          <a:xfrm>
            <a:off x="2897188" y="5516563"/>
            <a:ext cx="6400800" cy="1752600"/>
          </a:xfrm>
        </p:spPr>
        <p:txBody>
          <a:bodyPr/>
          <a:lstStyle/>
          <a:p>
            <a:r>
              <a:rPr lang="en-US" altLang="en-US" sz="2000" b="1" dirty="0"/>
              <a:t>122nd plenary session, 22-23 March 2017</a:t>
            </a:r>
            <a:endParaRPr lang="en-GB" altLang="en-US" sz="2000" b="1" dirty="0"/>
          </a:p>
        </p:txBody>
      </p:sp>
      <p:pic>
        <p:nvPicPr>
          <p:cNvPr id="205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53514" y="188914"/>
            <a:ext cx="8096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descr="C:\Users\mreg\Music\New LOGO\Logo\logo_CoR-vertical-positive-en-quadri_M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9" y="284164"/>
            <a:ext cx="18002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983DCE5E-5D19-482C-A737-9071D1DF6DC4}"/>
              </a:ext>
            </a:extLst>
          </p:cNvPr>
          <p:cNvPicPr>
            <a:picLocks noChangeAspect="1"/>
          </p:cNvPicPr>
          <p:nvPr/>
        </p:nvPicPr>
        <p:blipFill>
          <a:blip r:embed="rId4"/>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347599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FR" sz="3600" b="1" dirty="0">
                <a:solidFill>
                  <a:schemeClr val="accent6">
                    <a:lumMod val="75000"/>
                  </a:schemeClr>
                </a:solidFill>
              </a:rPr>
              <a:t>Stratégies de Spécialisation intelligente (RIS3)</a:t>
            </a:r>
            <a:endParaRPr lang="en-GB" sz="3600" b="1" dirty="0">
              <a:solidFill>
                <a:schemeClr val="accent6">
                  <a:lumMod val="75000"/>
                </a:schemeClr>
              </a:solidFill>
            </a:endParaRPr>
          </a:p>
        </p:txBody>
      </p:sp>
      <p:sp>
        <p:nvSpPr>
          <p:cNvPr id="3" name="Rectángulo 2">
            <a:extLst>
              <a:ext uri="{FF2B5EF4-FFF2-40B4-BE49-F238E27FC236}">
                <a16:creationId xmlns:a16="http://schemas.microsoft.com/office/drawing/2014/main" id="{FC358028-2E2B-492B-A33B-9653DD74F810}"/>
              </a:ext>
            </a:extLst>
          </p:cNvPr>
          <p:cNvSpPr/>
          <p:nvPr/>
        </p:nvSpPr>
        <p:spPr>
          <a:xfrm>
            <a:off x="838200" y="1684831"/>
            <a:ext cx="10515600" cy="923330"/>
          </a:xfrm>
          <a:prstGeom prst="rect">
            <a:avLst/>
          </a:prstGeom>
        </p:spPr>
        <p:txBody>
          <a:bodyPr wrap="square">
            <a:spAutoFit/>
          </a:bodyPr>
          <a:lstStyle/>
          <a:p>
            <a:r>
              <a:rPr lang="fr-FR" dirty="0"/>
              <a:t>Dans le cadre de la programmation 2014-2020 des </a:t>
            </a:r>
            <a:r>
              <a:rPr lang="fr-FR" b="1" dirty="0"/>
              <a:t>fonds européens</a:t>
            </a:r>
            <a:r>
              <a:rPr lang="fr-FR" dirty="0"/>
              <a:t>, l’Union européenne a demandé à toutes les régions d'Europe d’élaborer une « stratégie de spécialisation intelligente » (« smart </a:t>
            </a:r>
            <a:r>
              <a:rPr lang="fr-FR" dirty="0" err="1"/>
              <a:t>specialization</a:t>
            </a:r>
            <a:r>
              <a:rPr lang="fr-FR" dirty="0"/>
              <a:t> </a:t>
            </a:r>
            <a:r>
              <a:rPr lang="fr-FR" dirty="0" err="1"/>
              <a:t>strategy</a:t>
            </a:r>
            <a:r>
              <a:rPr lang="fr-FR" dirty="0"/>
              <a:t>  ») pour la recherche et l’innovation sur leur territoire : c’est la S3.</a:t>
            </a:r>
            <a:endParaRPr lang="es-ES" dirty="0"/>
          </a:p>
        </p:txBody>
      </p:sp>
      <p:sp>
        <p:nvSpPr>
          <p:cNvPr id="4" name="Rectángulo 3">
            <a:extLst>
              <a:ext uri="{FF2B5EF4-FFF2-40B4-BE49-F238E27FC236}">
                <a16:creationId xmlns:a16="http://schemas.microsoft.com/office/drawing/2014/main" id="{E4F29D0F-3807-4FB7-8157-F51F2FE7A1F5}"/>
              </a:ext>
            </a:extLst>
          </p:cNvPr>
          <p:cNvSpPr/>
          <p:nvPr/>
        </p:nvSpPr>
        <p:spPr>
          <a:xfrm>
            <a:off x="838200" y="3483285"/>
            <a:ext cx="5097905" cy="2585323"/>
          </a:xfrm>
          <a:prstGeom prst="rect">
            <a:avLst/>
          </a:prstGeom>
        </p:spPr>
        <p:txBody>
          <a:bodyPr wrap="square">
            <a:spAutoFit/>
          </a:bodyPr>
          <a:lstStyle/>
          <a:p>
            <a:pPr algn="just"/>
            <a:r>
              <a:rPr lang="fr-FR" dirty="0">
                <a:solidFill>
                  <a:srgbClr val="000000"/>
                </a:solidFill>
              </a:rPr>
              <a:t>Le </a:t>
            </a:r>
            <a:r>
              <a:rPr lang="fr-FR" b="1" dirty="0">
                <a:solidFill>
                  <a:srgbClr val="000000"/>
                </a:solidFill>
              </a:rPr>
              <a:t>principe</a:t>
            </a:r>
            <a:r>
              <a:rPr lang="fr-FR" dirty="0">
                <a:solidFill>
                  <a:srgbClr val="000000"/>
                </a:solidFill>
              </a:rPr>
              <a:t> de la S3 est simple : chaque région doit </a:t>
            </a:r>
            <a:r>
              <a:rPr lang="fr-FR" b="1" dirty="0">
                <a:solidFill>
                  <a:srgbClr val="000000"/>
                </a:solidFill>
              </a:rPr>
              <a:t>concentrer ses ressources </a:t>
            </a:r>
            <a:r>
              <a:rPr lang="fr-FR" dirty="0">
                <a:solidFill>
                  <a:srgbClr val="000000"/>
                </a:solidFill>
              </a:rPr>
              <a:t>sur les domaines d’innovation pour lesquels elle a les </a:t>
            </a:r>
            <a:r>
              <a:rPr lang="fr-FR" b="1" dirty="0">
                <a:solidFill>
                  <a:srgbClr val="000000"/>
                </a:solidFill>
              </a:rPr>
              <a:t>meilleurs</a:t>
            </a:r>
            <a:r>
              <a:rPr lang="fr-FR" dirty="0">
                <a:solidFill>
                  <a:srgbClr val="000000"/>
                </a:solidFill>
              </a:rPr>
              <a:t> </a:t>
            </a:r>
            <a:r>
              <a:rPr lang="fr-FR" b="1" dirty="0">
                <a:solidFill>
                  <a:srgbClr val="000000"/>
                </a:solidFill>
              </a:rPr>
              <a:t>atouts</a:t>
            </a:r>
            <a:r>
              <a:rPr lang="fr-FR" dirty="0">
                <a:solidFill>
                  <a:srgbClr val="000000"/>
                </a:solidFill>
              </a:rPr>
              <a:t> par rapport aux autres régions européennes.  Dans toute l’Europe, </a:t>
            </a:r>
            <a:r>
              <a:rPr lang="fr-FR" b="1" dirty="0">
                <a:solidFill>
                  <a:srgbClr val="000000"/>
                </a:solidFill>
              </a:rPr>
              <a:t>les administrations, les entreprises, les centres de recherche et les universités </a:t>
            </a:r>
            <a:r>
              <a:rPr lang="fr-FR" dirty="0">
                <a:solidFill>
                  <a:srgbClr val="000000"/>
                </a:solidFill>
              </a:rPr>
              <a:t>ont donc collaboré pour identifier au sein de leur région les secteurs d’activité dont le potentiel de croissance est le plus prometteur.</a:t>
            </a:r>
            <a:endParaRPr lang="es-ES" dirty="0"/>
          </a:p>
        </p:txBody>
      </p:sp>
      <p:sp>
        <p:nvSpPr>
          <p:cNvPr id="7" name="Rectángulo 6">
            <a:extLst>
              <a:ext uri="{FF2B5EF4-FFF2-40B4-BE49-F238E27FC236}">
                <a16:creationId xmlns:a16="http://schemas.microsoft.com/office/drawing/2014/main" id="{6AC3A855-34C1-41DC-BFAE-239C307440E2}"/>
              </a:ext>
            </a:extLst>
          </p:cNvPr>
          <p:cNvSpPr/>
          <p:nvPr/>
        </p:nvSpPr>
        <p:spPr>
          <a:xfrm>
            <a:off x="898160" y="6331089"/>
            <a:ext cx="10029669" cy="246221"/>
          </a:xfrm>
          <a:prstGeom prst="rect">
            <a:avLst/>
          </a:prstGeom>
        </p:spPr>
        <p:txBody>
          <a:bodyPr wrap="square">
            <a:spAutoFit/>
          </a:bodyPr>
          <a:lstStyle/>
          <a:p>
            <a:r>
              <a:rPr lang="es-ES" sz="1000" dirty="0"/>
              <a:t>http://www.europe-en-france.gouv.fr/Centre-de-ressources/Actualites/La-S3-c-est-quoi</a:t>
            </a:r>
          </a:p>
        </p:txBody>
      </p:sp>
      <p:pic>
        <p:nvPicPr>
          <p:cNvPr id="8" name="Imagen 7">
            <a:extLst>
              <a:ext uri="{FF2B5EF4-FFF2-40B4-BE49-F238E27FC236}">
                <a16:creationId xmlns:a16="http://schemas.microsoft.com/office/drawing/2014/main" id="{34E1F341-E5AF-48B7-BDE3-E29EE1E07FC9}"/>
              </a:ext>
            </a:extLst>
          </p:cNvPr>
          <p:cNvPicPr>
            <a:picLocks noChangeAspect="1"/>
          </p:cNvPicPr>
          <p:nvPr/>
        </p:nvPicPr>
        <p:blipFill>
          <a:blip r:embed="rId2"/>
          <a:stretch>
            <a:fillRect/>
          </a:stretch>
        </p:blipFill>
        <p:spPr>
          <a:xfrm>
            <a:off x="5936105" y="2608161"/>
            <a:ext cx="6255895" cy="4019386"/>
          </a:xfrm>
          <a:prstGeom prst="rect">
            <a:avLst/>
          </a:prstGeom>
        </p:spPr>
      </p:pic>
    </p:spTree>
    <p:extLst>
      <p:ext uri="{BB962C8B-B14F-4D97-AF65-F5344CB8AC3E}">
        <p14:creationId xmlns:p14="http://schemas.microsoft.com/office/powerpoint/2010/main" val="103509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1268F97-EB2D-4DF4-BCFC-EEAE8D7270D2}"/>
              </a:ext>
            </a:extLst>
          </p:cNvPr>
          <p:cNvSpPr/>
          <p:nvPr/>
        </p:nvSpPr>
        <p:spPr>
          <a:xfrm>
            <a:off x="540894" y="2027818"/>
            <a:ext cx="5485151" cy="3416320"/>
          </a:xfrm>
          <a:prstGeom prst="rect">
            <a:avLst/>
          </a:prstGeom>
        </p:spPr>
        <p:txBody>
          <a:bodyPr wrap="square">
            <a:spAutoFit/>
          </a:bodyPr>
          <a:lstStyle/>
          <a:p>
            <a:pPr algn="ctr"/>
            <a:r>
              <a:rPr lang="fr-FR" b="1" i="1" dirty="0">
                <a:solidFill>
                  <a:srgbClr val="000000"/>
                </a:solidFill>
                <a:latin typeface="Arial" panose="020B0604020202020204" pitchFamily="34" charset="0"/>
              </a:rPr>
              <a:t>Pourquoi l’Union européenne demande-t-elle aux régions d’élaborer des S3 ?</a:t>
            </a:r>
            <a:endParaRPr lang="fr-FR"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pPr algn="just"/>
            <a:r>
              <a:rPr lang="fr-FR" dirty="0">
                <a:solidFill>
                  <a:srgbClr val="000000"/>
                </a:solidFill>
                <a:latin typeface="Arial" panose="020B0604020202020204" pitchFamily="34" charset="0"/>
              </a:rPr>
              <a:t>La S3 est un moyen préconisé par la Commission aux régions pour </a:t>
            </a:r>
            <a:r>
              <a:rPr lang="fr-FR" b="1" dirty="0">
                <a:solidFill>
                  <a:srgbClr val="000000"/>
                </a:solidFill>
                <a:latin typeface="Arial" panose="020B0604020202020204" pitchFamily="34" charset="0"/>
              </a:rPr>
              <a:t>optimiser l’impact des fonds structurels</a:t>
            </a:r>
            <a:r>
              <a:rPr lang="fr-FR" dirty="0">
                <a:solidFill>
                  <a:srgbClr val="000000"/>
                </a:solidFill>
                <a:latin typeface="Arial" panose="020B0604020202020204" pitchFamily="34" charset="0"/>
              </a:rPr>
              <a:t> en faveur de la recherche et développement, de l’innovation (technologique et non technologique), de la compétitivité des entreprises et d’une économie sobre en carbone et pour accroître les </a:t>
            </a:r>
            <a:r>
              <a:rPr lang="fr-FR" b="1" dirty="0">
                <a:solidFill>
                  <a:srgbClr val="000000"/>
                </a:solidFill>
                <a:latin typeface="Arial" panose="020B0604020202020204" pitchFamily="34" charset="0"/>
              </a:rPr>
              <a:t>synergies</a:t>
            </a:r>
            <a:r>
              <a:rPr lang="fr-FR" dirty="0">
                <a:solidFill>
                  <a:srgbClr val="000000"/>
                </a:solidFill>
                <a:latin typeface="Arial" panose="020B0604020202020204" pitchFamily="34" charset="0"/>
              </a:rPr>
              <a:t> entre la politique de cohésion et le programme cadre pour la recherche « Horizon 2020 »..</a:t>
            </a:r>
            <a:endParaRPr lang="fr-FR" b="0" i="0" dirty="0">
              <a:solidFill>
                <a:srgbClr val="000000"/>
              </a:solidFill>
              <a:effectLst/>
              <a:latin typeface="Arial" panose="020B0604020202020204" pitchFamily="34" charset="0"/>
            </a:endParaRPr>
          </a:p>
        </p:txBody>
      </p:sp>
      <p:sp>
        <p:nvSpPr>
          <p:cNvPr id="6" name="Title 1">
            <a:extLst>
              <a:ext uri="{FF2B5EF4-FFF2-40B4-BE49-F238E27FC236}">
                <a16:creationId xmlns:a16="http://schemas.microsoft.com/office/drawing/2014/main" id="{BA7283DB-3D69-40D1-835B-BB43F68C9CA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3600" b="1">
                <a:solidFill>
                  <a:schemeClr val="accent6">
                    <a:lumMod val="75000"/>
                  </a:schemeClr>
                </a:solidFill>
              </a:rPr>
              <a:t>Stratégies de Spécialisation intelligente (RIS3)</a:t>
            </a:r>
            <a:endParaRPr lang="en-GB" sz="3600" b="1" dirty="0">
              <a:solidFill>
                <a:schemeClr val="accent6">
                  <a:lumMod val="75000"/>
                </a:schemeClr>
              </a:solidFill>
            </a:endParaRPr>
          </a:p>
        </p:txBody>
      </p:sp>
      <p:pic>
        <p:nvPicPr>
          <p:cNvPr id="7170" name="Picture 2" descr="http://aer-www.ameos.net/fileadmin/_processed_/csm_Graph_smart_specialisation_e4160d58ba.jpg">
            <a:extLst>
              <a:ext uri="{FF2B5EF4-FFF2-40B4-BE49-F238E27FC236}">
                <a16:creationId xmlns:a16="http://schemas.microsoft.com/office/drawing/2014/main" id="{58F50A72-DD54-4FBA-A009-630123626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045" y="1668271"/>
            <a:ext cx="6070147" cy="48021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A9B52BB-8333-41E7-B455-8B579A7F777E}"/>
              </a:ext>
            </a:extLst>
          </p:cNvPr>
          <p:cNvPicPr>
            <a:picLocks noChangeAspect="1"/>
          </p:cNvPicPr>
          <p:nvPr/>
        </p:nvPicPr>
        <p:blipFill>
          <a:blip r:embed="rId3"/>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254004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1268F97-EB2D-4DF4-BCFC-EEAE8D7270D2}"/>
              </a:ext>
            </a:extLst>
          </p:cNvPr>
          <p:cNvSpPr/>
          <p:nvPr/>
        </p:nvSpPr>
        <p:spPr>
          <a:xfrm>
            <a:off x="540894" y="2027818"/>
            <a:ext cx="10326975" cy="3693319"/>
          </a:xfrm>
          <a:prstGeom prst="rect">
            <a:avLst/>
          </a:prstGeom>
        </p:spPr>
        <p:txBody>
          <a:bodyPr wrap="square">
            <a:spAutoFit/>
          </a:bodyPr>
          <a:lstStyle/>
          <a:p>
            <a:pPr algn="ctr"/>
            <a:r>
              <a:rPr lang="fr-FR" b="1" i="1" dirty="0">
                <a:solidFill>
                  <a:srgbClr val="000000"/>
                </a:solidFill>
                <a:latin typeface="Arial" panose="020B0604020202020204" pitchFamily="34" charset="0"/>
              </a:rPr>
              <a:t>La « stratégie de spécialisation intelligente » devra notamment permettre de :</a:t>
            </a:r>
          </a:p>
          <a:p>
            <a:pPr algn="ctr"/>
            <a:endParaRPr lang="fr-FR" b="1" i="1"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b="1" dirty="0">
                <a:solidFill>
                  <a:schemeClr val="accent2">
                    <a:lumMod val="50000"/>
                  </a:schemeClr>
                </a:solidFill>
                <a:latin typeface="Arial" panose="020B0604020202020204" pitchFamily="34" charset="0"/>
              </a:rPr>
              <a:t>Concentrer</a:t>
            </a:r>
            <a:r>
              <a:rPr lang="fr-FR" dirty="0">
                <a:solidFill>
                  <a:srgbClr val="000000"/>
                </a:solidFill>
                <a:latin typeface="Arial" panose="020B0604020202020204" pitchFamily="34" charset="0"/>
              </a:rPr>
              <a:t> les efforts en matière de recherche et d’innovation dans des </a:t>
            </a:r>
            <a:r>
              <a:rPr lang="fr-FR" b="1" dirty="0">
                <a:solidFill>
                  <a:schemeClr val="accent2">
                    <a:lumMod val="50000"/>
                  </a:schemeClr>
                </a:solidFill>
                <a:latin typeface="Arial" panose="020B0604020202020204" pitchFamily="34" charset="0"/>
              </a:rPr>
              <a:t>secteurs économiques </a:t>
            </a:r>
            <a:r>
              <a:rPr lang="fr-FR" dirty="0">
                <a:solidFill>
                  <a:srgbClr val="000000"/>
                </a:solidFill>
                <a:latin typeface="Arial" panose="020B0604020202020204" pitchFamily="34" charset="0"/>
              </a:rPr>
              <a:t>ou des niches dans lesquels la région ou l’Etat concerné dispose d’avantages comparatifs ;</a:t>
            </a:r>
          </a:p>
          <a:p>
            <a:pPr marL="285750" indent="-285750" algn="just">
              <a:buFont typeface="Arial" panose="020B0604020202020204" pitchFamily="34" charset="0"/>
              <a:buChar char="•"/>
            </a:pPr>
            <a:endParaRPr lang="fr-FR"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dirty="0">
                <a:solidFill>
                  <a:srgbClr val="000000"/>
                </a:solidFill>
                <a:latin typeface="Arial" panose="020B0604020202020204" pitchFamily="34" charset="0"/>
              </a:rPr>
              <a:t>Favoriser au maximum la </a:t>
            </a:r>
            <a:r>
              <a:rPr lang="fr-FR" b="1" dirty="0">
                <a:solidFill>
                  <a:schemeClr val="accent2">
                    <a:lumMod val="50000"/>
                  </a:schemeClr>
                </a:solidFill>
                <a:latin typeface="Arial" panose="020B0604020202020204" pitchFamily="34" charset="0"/>
              </a:rPr>
              <a:t>collaboration</a:t>
            </a:r>
            <a:r>
              <a:rPr lang="fr-FR" dirty="0">
                <a:solidFill>
                  <a:srgbClr val="000000"/>
                </a:solidFill>
                <a:latin typeface="Arial" panose="020B0604020202020204" pitchFamily="34" charset="0"/>
              </a:rPr>
              <a:t> et les </a:t>
            </a:r>
            <a:r>
              <a:rPr lang="fr-FR" b="1" dirty="0">
                <a:solidFill>
                  <a:schemeClr val="accent2">
                    <a:lumMod val="50000"/>
                  </a:schemeClr>
                </a:solidFill>
                <a:latin typeface="Arial" panose="020B0604020202020204" pitchFamily="34" charset="0"/>
              </a:rPr>
              <a:t>synergies</a:t>
            </a:r>
            <a:r>
              <a:rPr lang="fr-FR" dirty="0">
                <a:solidFill>
                  <a:srgbClr val="000000"/>
                </a:solidFill>
                <a:latin typeface="Arial" panose="020B0604020202020204" pitchFamily="34" charset="0"/>
              </a:rPr>
              <a:t> entre les différents pôles de compétences existants au niveau européen ;</a:t>
            </a:r>
          </a:p>
          <a:p>
            <a:pPr marL="285750" indent="-285750" algn="just">
              <a:buFont typeface="Arial" panose="020B0604020202020204" pitchFamily="34" charset="0"/>
              <a:buChar char="•"/>
            </a:pPr>
            <a:endParaRPr lang="fr-FR"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dirty="0">
                <a:solidFill>
                  <a:srgbClr val="000000"/>
                </a:solidFill>
                <a:latin typeface="Arial" panose="020B0604020202020204" pitchFamily="34" charset="0"/>
              </a:rPr>
              <a:t>Mettre en place des stratégies adaptées permettant de prendre en compte des </a:t>
            </a:r>
            <a:r>
              <a:rPr lang="fr-FR" b="1" dirty="0">
                <a:solidFill>
                  <a:schemeClr val="accent2">
                    <a:lumMod val="50000"/>
                  </a:schemeClr>
                </a:solidFill>
                <a:latin typeface="Arial" panose="020B0604020202020204" pitchFamily="34" charset="0"/>
              </a:rPr>
              <a:t>priorités</a:t>
            </a:r>
            <a:r>
              <a:rPr lang="fr-FR" dirty="0">
                <a:solidFill>
                  <a:srgbClr val="000000"/>
                </a:solidFill>
                <a:latin typeface="Arial" panose="020B0604020202020204" pitchFamily="34" charset="0"/>
              </a:rPr>
              <a:t> et des </a:t>
            </a:r>
            <a:r>
              <a:rPr lang="fr-FR" b="1" dirty="0">
                <a:solidFill>
                  <a:schemeClr val="accent2">
                    <a:lumMod val="50000"/>
                  </a:schemeClr>
                </a:solidFill>
                <a:latin typeface="Arial" panose="020B0604020202020204" pitchFamily="34" charset="0"/>
              </a:rPr>
              <a:t>besoins</a:t>
            </a:r>
            <a:r>
              <a:rPr lang="fr-FR" dirty="0">
                <a:solidFill>
                  <a:srgbClr val="000000"/>
                </a:solidFill>
                <a:latin typeface="Arial" panose="020B0604020202020204" pitchFamily="34" charset="0"/>
              </a:rPr>
              <a:t> essentiels du territoire par un développement fondé sur la connaissance en favorisant </a:t>
            </a:r>
            <a:r>
              <a:rPr lang="fr-FR" b="1" dirty="0">
                <a:solidFill>
                  <a:schemeClr val="accent2">
                    <a:lumMod val="50000"/>
                  </a:schemeClr>
                </a:solidFill>
                <a:latin typeface="Arial" panose="020B0604020202020204" pitchFamily="34" charset="0"/>
              </a:rPr>
              <a:t>l’innovation</a:t>
            </a:r>
            <a:r>
              <a:rPr lang="fr-FR" dirty="0">
                <a:solidFill>
                  <a:srgbClr val="000000"/>
                </a:solidFill>
                <a:latin typeface="Arial" panose="020B0604020202020204" pitchFamily="34" charset="0"/>
              </a:rPr>
              <a:t> sous toutes ses formes ( technologiques, marketing, procédés, services, produits, organisationnelles, sociales et sociétales…).</a:t>
            </a:r>
            <a:endParaRPr lang="fr-FR" dirty="0">
              <a:solidFill>
                <a:srgbClr val="000000"/>
              </a:solidFill>
              <a:effectLst/>
              <a:latin typeface="Arial" panose="020B0604020202020204" pitchFamily="34" charset="0"/>
            </a:endParaRPr>
          </a:p>
        </p:txBody>
      </p:sp>
      <p:sp>
        <p:nvSpPr>
          <p:cNvPr id="6" name="Title 1">
            <a:extLst>
              <a:ext uri="{FF2B5EF4-FFF2-40B4-BE49-F238E27FC236}">
                <a16:creationId xmlns:a16="http://schemas.microsoft.com/office/drawing/2014/main" id="{BA7283DB-3D69-40D1-835B-BB43F68C9CA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3600" b="1" dirty="0">
                <a:solidFill>
                  <a:schemeClr val="accent6">
                    <a:lumMod val="75000"/>
                  </a:schemeClr>
                </a:solidFill>
              </a:rPr>
              <a:t>Stratégies de Spécialisation intelligente (RIS3)</a:t>
            </a:r>
            <a:endParaRPr lang="en-GB" sz="3600" b="1" dirty="0">
              <a:solidFill>
                <a:schemeClr val="accent6">
                  <a:lumMod val="75000"/>
                </a:schemeClr>
              </a:solidFill>
            </a:endParaRPr>
          </a:p>
        </p:txBody>
      </p:sp>
      <p:sp>
        <p:nvSpPr>
          <p:cNvPr id="2" name="Rectángulo 1">
            <a:extLst>
              <a:ext uri="{FF2B5EF4-FFF2-40B4-BE49-F238E27FC236}">
                <a16:creationId xmlns:a16="http://schemas.microsoft.com/office/drawing/2014/main" id="{14497C9D-6B64-48FB-A994-5C987ACDF649}"/>
              </a:ext>
            </a:extLst>
          </p:cNvPr>
          <p:cNvSpPr/>
          <p:nvPr/>
        </p:nvSpPr>
        <p:spPr>
          <a:xfrm>
            <a:off x="990600" y="6178819"/>
            <a:ext cx="6096000" cy="246221"/>
          </a:xfrm>
          <a:prstGeom prst="rect">
            <a:avLst/>
          </a:prstGeom>
        </p:spPr>
        <p:txBody>
          <a:bodyPr>
            <a:spAutoFit/>
          </a:bodyPr>
          <a:lstStyle/>
          <a:p>
            <a:r>
              <a:rPr lang="es-ES" sz="1000" dirty="0"/>
              <a:t>https://s3guadeloupe.wordpress.com/quest-ce-que-la-strategie-de-specialisation-intelligente/</a:t>
            </a:r>
          </a:p>
        </p:txBody>
      </p:sp>
      <p:pic>
        <p:nvPicPr>
          <p:cNvPr id="9" name="Imagen 8">
            <a:extLst>
              <a:ext uri="{FF2B5EF4-FFF2-40B4-BE49-F238E27FC236}">
                <a16:creationId xmlns:a16="http://schemas.microsoft.com/office/drawing/2014/main" id="{5499EA45-B27E-4656-B3FD-75E9D66371FF}"/>
              </a:ext>
            </a:extLst>
          </p:cNvPr>
          <p:cNvPicPr>
            <a:picLocks noChangeAspect="1"/>
          </p:cNvPicPr>
          <p:nvPr/>
        </p:nvPicPr>
        <p:blipFill>
          <a:blip r:embed="rId2"/>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66761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1268F97-EB2D-4DF4-BCFC-EEAE8D7270D2}"/>
              </a:ext>
            </a:extLst>
          </p:cNvPr>
          <p:cNvSpPr/>
          <p:nvPr/>
        </p:nvSpPr>
        <p:spPr>
          <a:xfrm>
            <a:off x="829601" y="2054612"/>
            <a:ext cx="10326975" cy="4247317"/>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000000"/>
                </a:solidFill>
                <a:latin typeface="Arial" panose="020B0604020202020204" pitchFamily="34" charset="0"/>
              </a:rPr>
              <a:t>souligne que la création d’une </a:t>
            </a:r>
            <a:r>
              <a:rPr lang="fr-FR" b="1" dirty="0">
                <a:solidFill>
                  <a:srgbClr val="000000"/>
                </a:solidFill>
                <a:latin typeface="Arial" panose="020B0604020202020204" pitchFamily="34" charset="0"/>
              </a:rPr>
              <a:t>masse critique au niveau territorial </a:t>
            </a:r>
            <a:r>
              <a:rPr lang="fr-FR" dirty="0">
                <a:solidFill>
                  <a:srgbClr val="000000"/>
                </a:solidFill>
                <a:latin typeface="Arial" panose="020B0604020202020204" pitchFamily="34" charset="0"/>
              </a:rPr>
              <a:t>est essentielle pour la compétitivité de l’UE et de son industrie au niveau mondial; considère que les collectivités locales et régionales sont l’espace approprié pour aborder les écosystèmes innovants, en créant les liens nécessaires entre les politiques de l’UE, l’industrie, les centres de recherche et les établissements d’enseignement supérieur, sans oublier les citoyens</a:t>
            </a:r>
          </a:p>
          <a:p>
            <a:pPr marL="285750" indent="-285750" algn="just">
              <a:buFont typeface="Arial" panose="020B0604020202020204" pitchFamily="34" charset="0"/>
              <a:buChar char="•"/>
            </a:pPr>
            <a:endParaRPr lang="fr-FR"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dirty="0">
                <a:solidFill>
                  <a:srgbClr val="000000"/>
                </a:solidFill>
                <a:latin typeface="Arial" panose="020B0604020202020204" pitchFamily="34" charset="0"/>
              </a:rPr>
              <a:t>souligne que, sur la base des priorités définies dans les RIS3, </a:t>
            </a:r>
            <a:r>
              <a:rPr lang="fr-FR" b="1" dirty="0">
                <a:solidFill>
                  <a:srgbClr val="000000"/>
                </a:solidFill>
                <a:latin typeface="Arial" panose="020B0604020202020204" pitchFamily="34" charset="0"/>
              </a:rPr>
              <a:t>il est nécessaire de développer une coopération interrégionale</a:t>
            </a:r>
            <a:r>
              <a:rPr lang="fr-FR" dirty="0">
                <a:solidFill>
                  <a:srgbClr val="000000"/>
                </a:solidFill>
                <a:latin typeface="Arial" panose="020B0604020202020204" pitchFamily="34" charset="0"/>
              </a:rPr>
              <a:t> qui permette de créer des </a:t>
            </a:r>
            <a:r>
              <a:rPr lang="fr-FR" b="1" dirty="0">
                <a:solidFill>
                  <a:srgbClr val="000000"/>
                </a:solidFill>
                <a:latin typeface="Arial" panose="020B0604020202020204" pitchFamily="34" charset="0"/>
              </a:rPr>
              <a:t>chaînes de valeur </a:t>
            </a:r>
            <a:r>
              <a:rPr lang="fr-FR" dirty="0">
                <a:solidFill>
                  <a:srgbClr val="000000"/>
                </a:solidFill>
                <a:latin typeface="Arial" panose="020B0604020202020204" pitchFamily="34" charset="0"/>
              </a:rPr>
              <a:t>dans toute l’UE</a:t>
            </a:r>
          </a:p>
          <a:p>
            <a:pPr marL="342900" indent="-342900" algn="just">
              <a:buFont typeface="Arial" panose="020B0604020202020204" pitchFamily="34" charset="0"/>
              <a:buChar char="•"/>
            </a:pPr>
            <a:endParaRPr lang="fr-FR" dirty="0">
              <a:solidFill>
                <a:srgbClr val="000000"/>
              </a:solidFill>
              <a:latin typeface="Arial" panose="020B0604020202020204" pitchFamily="34" charset="0"/>
            </a:endParaRPr>
          </a:p>
          <a:p>
            <a:pPr marL="285750" indent="-285750" algn="just">
              <a:buFont typeface="Arial" panose="020B0604020202020204" pitchFamily="34" charset="0"/>
              <a:buChar char="•"/>
            </a:pPr>
            <a:r>
              <a:rPr lang="fr-FR" dirty="0">
                <a:solidFill>
                  <a:srgbClr val="000000"/>
                </a:solidFill>
                <a:latin typeface="Arial" panose="020B0604020202020204" pitchFamily="34" charset="0"/>
              </a:rPr>
              <a:t>est convaincu que la coopération interrégionale créera des </a:t>
            </a:r>
            <a:r>
              <a:rPr lang="fr-FR" b="1" dirty="0">
                <a:solidFill>
                  <a:srgbClr val="000000"/>
                </a:solidFill>
                <a:latin typeface="Arial" panose="020B0604020202020204" pitchFamily="34" charset="0"/>
              </a:rPr>
              <a:t>synergies</a:t>
            </a:r>
            <a:r>
              <a:rPr lang="fr-FR" dirty="0">
                <a:solidFill>
                  <a:srgbClr val="000000"/>
                </a:solidFill>
                <a:latin typeface="Arial" panose="020B0604020202020204" pitchFamily="34" charset="0"/>
              </a:rPr>
              <a:t> entre les activités économiques et les ressources déjà définies dans les régions, de manière à mieux exploiter les potentialités et à éviter les doubles emplois inutiles en matière d’investissements, lors de l’utilisation des Fonds structurels</a:t>
            </a:r>
          </a:p>
          <a:p>
            <a:pPr marL="342900" indent="-342900" algn="ctr">
              <a:buAutoNum type="arabicPeriod" startAt="40"/>
            </a:pPr>
            <a:endParaRPr lang="fr-FR" dirty="0">
              <a:solidFill>
                <a:srgbClr val="000000"/>
              </a:solidFill>
              <a:effectLst/>
              <a:latin typeface="Arial" panose="020B0604020202020204" pitchFamily="34" charset="0"/>
            </a:endParaRPr>
          </a:p>
          <a:p>
            <a:pPr marL="342900" indent="-342900" algn="ctr">
              <a:buAutoNum type="arabicPeriod" startAt="40"/>
            </a:pPr>
            <a:endParaRPr lang="fr-FR" dirty="0">
              <a:solidFill>
                <a:srgbClr val="000000"/>
              </a:solidFill>
              <a:effectLst/>
              <a:latin typeface="Arial" panose="020B0604020202020204" pitchFamily="34" charset="0"/>
            </a:endParaRPr>
          </a:p>
        </p:txBody>
      </p:sp>
      <p:sp>
        <p:nvSpPr>
          <p:cNvPr id="6" name="Title 1">
            <a:extLst>
              <a:ext uri="{FF2B5EF4-FFF2-40B4-BE49-F238E27FC236}">
                <a16:creationId xmlns:a16="http://schemas.microsoft.com/office/drawing/2014/main" id="{BA7283DB-3D69-40D1-835B-BB43F68C9CA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3600" b="1" dirty="0">
                <a:solidFill>
                  <a:schemeClr val="accent6">
                    <a:lumMod val="75000"/>
                  </a:schemeClr>
                </a:solidFill>
              </a:rPr>
              <a:t>Stratégies de Spécialisation intelligente (RIS3): incidence </a:t>
            </a:r>
            <a:br>
              <a:rPr lang="fr-FR" sz="3600" b="1" dirty="0">
                <a:solidFill>
                  <a:schemeClr val="accent6">
                    <a:lumMod val="75000"/>
                  </a:schemeClr>
                </a:solidFill>
              </a:rPr>
            </a:br>
            <a:r>
              <a:rPr lang="fr-FR" sz="3600" b="1" dirty="0">
                <a:solidFill>
                  <a:schemeClr val="accent6">
                    <a:lumMod val="75000"/>
                  </a:schemeClr>
                </a:solidFill>
              </a:rPr>
              <a:t>sur les régions et la coopération interrégionale</a:t>
            </a:r>
            <a:endParaRPr lang="en-GB" sz="3600" b="1" dirty="0">
              <a:solidFill>
                <a:schemeClr val="accent6">
                  <a:lumMod val="75000"/>
                </a:schemeClr>
              </a:solidFill>
            </a:endParaRPr>
          </a:p>
        </p:txBody>
      </p:sp>
      <p:sp>
        <p:nvSpPr>
          <p:cNvPr id="2" name="Rectángulo 1">
            <a:extLst>
              <a:ext uri="{FF2B5EF4-FFF2-40B4-BE49-F238E27FC236}">
                <a16:creationId xmlns:a16="http://schemas.microsoft.com/office/drawing/2014/main" id="{14497C9D-6B64-48FB-A994-5C987ACDF649}"/>
              </a:ext>
            </a:extLst>
          </p:cNvPr>
          <p:cNvSpPr/>
          <p:nvPr/>
        </p:nvSpPr>
        <p:spPr>
          <a:xfrm>
            <a:off x="990600" y="6178819"/>
            <a:ext cx="6096000" cy="246221"/>
          </a:xfrm>
          <a:prstGeom prst="rect">
            <a:avLst/>
          </a:prstGeom>
        </p:spPr>
        <p:txBody>
          <a:bodyPr>
            <a:spAutoFit/>
          </a:bodyPr>
          <a:lstStyle/>
          <a:p>
            <a:r>
              <a:rPr lang="es-ES" sz="1000" dirty="0"/>
              <a:t>https://s3guadeloupe.wordpress.com/quest-ce-que-la-strategie-de-specialisation-intelligente/</a:t>
            </a:r>
          </a:p>
        </p:txBody>
      </p:sp>
      <p:pic>
        <p:nvPicPr>
          <p:cNvPr id="8" name="Imagen 7">
            <a:extLst>
              <a:ext uri="{FF2B5EF4-FFF2-40B4-BE49-F238E27FC236}">
                <a16:creationId xmlns:a16="http://schemas.microsoft.com/office/drawing/2014/main" id="{F2BE38DF-3C4E-4A9B-93D9-FAE8F0B639F0}"/>
              </a:ext>
            </a:extLst>
          </p:cNvPr>
          <p:cNvPicPr>
            <a:picLocks noChangeAspect="1"/>
          </p:cNvPicPr>
          <p:nvPr/>
        </p:nvPicPr>
        <p:blipFill>
          <a:blip r:embed="rId2"/>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223006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488820" y="2238909"/>
            <a:ext cx="2894264" cy="3081663"/>
          </a:xfrm>
          <a:prstGeom prst="rect">
            <a:avLst/>
          </a:prstGeom>
        </p:spPr>
      </p:pic>
      <p:pic>
        <p:nvPicPr>
          <p:cNvPr id="5" name="Imagen 4"/>
          <p:cNvPicPr>
            <a:picLocks noChangeAspect="1"/>
          </p:cNvPicPr>
          <p:nvPr/>
        </p:nvPicPr>
        <p:blipFill>
          <a:blip r:embed="rId3"/>
          <a:stretch>
            <a:fillRect/>
          </a:stretch>
        </p:blipFill>
        <p:spPr>
          <a:xfrm>
            <a:off x="11110562" y="6204389"/>
            <a:ext cx="921544" cy="535980"/>
          </a:xfrm>
          <a:prstGeom prst="rect">
            <a:avLst/>
          </a:prstGeom>
        </p:spPr>
      </p:pic>
      <p:pic>
        <p:nvPicPr>
          <p:cNvPr id="3074" name="Picture 2" descr="Image result for lack of commun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2730" y="2238909"/>
            <a:ext cx="3300413" cy="2933701"/>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1367166" y="613405"/>
            <a:ext cx="8743950" cy="1325563"/>
          </a:xfrm>
        </p:spPr>
        <p:txBody>
          <a:bodyPr>
            <a:noAutofit/>
          </a:bodyPr>
          <a:lstStyle/>
          <a:p>
            <a:r>
              <a:rPr lang="fr-FR" sz="3200" b="1" dirty="0">
                <a:solidFill>
                  <a:schemeClr val="accent6">
                    <a:lumMod val="75000"/>
                  </a:schemeClr>
                </a:solidFill>
              </a:rPr>
              <a:t>S3 et la coopération interrégionale</a:t>
            </a:r>
            <a:br>
              <a:rPr lang="eu-ES" sz="3200" b="1" dirty="0">
                <a:solidFill>
                  <a:srgbClr val="FF0000"/>
                </a:solidFill>
              </a:rPr>
            </a:br>
            <a:endParaRPr lang="eu-ES" sz="3200" b="1" dirty="0">
              <a:solidFill>
                <a:srgbClr val="FF0000"/>
              </a:solidFill>
            </a:endParaRPr>
          </a:p>
        </p:txBody>
      </p:sp>
      <p:pic>
        <p:nvPicPr>
          <p:cNvPr id="6" name="Imagen 5"/>
          <p:cNvPicPr>
            <a:picLocks noChangeAspect="1"/>
          </p:cNvPicPr>
          <p:nvPr/>
        </p:nvPicPr>
        <p:blipFill>
          <a:blip r:embed="rId5"/>
          <a:stretch>
            <a:fillRect/>
          </a:stretch>
        </p:blipFill>
        <p:spPr>
          <a:xfrm>
            <a:off x="1184211" y="2475814"/>
            <a:ext cx="2920487" cy="2829628"/>
          </a:xfrm>
          <a:prstGeom prst="rect">
            <a:avLst/>
          </a:prstGeom>
        </p:spPr>
      </p:pic>
    </p:spTree>
    <p:extLst>
      <p:ext uri="{BB962C8B-B14F-4D97-AF65-F5344CB8AC3E}">
        <p14:creationId xmlns:p14="http://schemas.microsoft.com/office/powerpoint/2010/main" val="350826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51A17B8-4FDD-452D-98A0-B07B64F9A7FC}"/>
              </a:ext>
            </a:extLst>
          </p:cNvPr>
          <p:cNvPicPr>
            <a:picLocks noGrp="1" noChangeAspect="1"/>
          </p:cNvPicPr>
          <p:nvPr>
            <p:ph idx="1"/>
          </p:nvPr>
        </p:nvPicPr>
        <p:blipFill>
          <a:blip r:embed="rId2"/>
          <a:stretch>
            <a:fillRect/>
          </a:stretch>
        </p:blipFill>
        <p:spPr>
          <a:xfrm>
            <a:off x="8153929" y="1738264"/>
            <a:ext cx="3497705" cy="812066"/>
          </a:xfrm>
          <a:prstGeom prst="rect">
            <a:avLst/>
          </a:prstGeom>
        </p:spPr>
      </p:pic>
      <p:pic>
        <p:nvPicPr>
          <p:cNvPr id="4" name="Imagen 3">
            <a:extLst>
              <a:ext uri="{FF2B5EF4-FFF2-40B4-BE49-F238E27FC236}">
                <a16:creationId xmlns:a16="http://schemas.microsoft.com/office/drawing/2014/main" id="{F0A94E11-38CD-4797-90DA-CDEF02DC4C52}"/>
              </a:ext>
            </a:extLst>
          </p:cNvPr>
          <p:cNvPicPr>
            <a:picLocks noChangeAspect="1"/>
          </p:cNvPicPr>
          <p:nvPr/>
        </p:nvPicPr>
        <p:blipFill>
          <a:blip r:embed="rId3"/>
          <a:stretch>
            <a:fillRect/>
          </a:stretch>
        </p:blipFill>
        <p:spPr>
          <a:xfrm>
            <a:off x="7904605" y="2943316"/>
            <a:ext cx="4149735" cy="3261073"/>
          </a:xfrm>
          <a:prstGeom prst="rect">
            <a:avLst/>
          </a:prstGeom>
        </p:spPr>
      </p:pic>
      <p:sp>
        <p:nvSpPr>
          <p:cNvPr id="6" name="Título 1">
            <a:extLst>
              <a:ext uri="{FF2B5EF4-FFF2-40B4-BE49-F238E27FC236}">
                <a16:creationId xmlns:a16="http://schemas.microsoft.com/office/drawing/2014/main" id="{BC2EB607-C427-47A2-B289-AD65C77D96F3}"/>
              </a:ext>
            </a:extLst>
          </p:cNvPr>
          <p:cNvSpPr>
            <a:spLocks noGrp="1"/>
          </p:cNvSpPr>
          <p:nvPr>
            <p:ph type="title"/>
          </p:nvPr>
        </p:nvSpPr>
        <p:spPr/>
        <p:txBody>
          <a:bodyPr>
            <a:noAutofit/>
          </a:bodyPr>
          <a:lstStyle/>
          <a:p>
            <a:r>
              <a:rPr lang="fr-FR" sz="3200" b="1" dirty="0">
                <a:solidFill>
                  <a:schemeClr val="accent6">
                    <a:lumMod val="75000"/>
                  </a:schemeClr>
                </a:solidFill>
              </a:rPr>
              <a:t>S3 et la coopération interrégionale : </a:t>
            </a:r>
            <a:r>
              <a:rPr lang="fr-FR" sz="3200" b="1" dirty="0" err="1">
                <a:solidFill>
                  <a:schemeClr val="accent6">
                    <a:lumMod val="75000"/>
                  </a:schemeClr>
                </a:solidFill>
              </a:rPr>
              <a:t>Vanguard</a:t>
            </a:r>
            <a:r>
              <a:rPr lang="fr-FR" sz="3200" b="1" dirty="0">
                <a:solidFill>
                  <a:schemeClr val="accent6">
                    <a:lumMod val="75000"/>
                  </a:schemeClr>
                </a:solidFill>
              </a:rPr>
              <a:t> Initiative</a:t>
            </a:r>
            <a:br>
              <a:rPr lang="eu-ES" sz="3200" b="1" dirty="0">
                <a:solidFill>
                  <a:srgbClr val="FF0000"/>
                </a:solidFill>
              </a:rPr>
            </a:br>
            <a:endParaRPr lang="eu-ES" sz="3200" b="1" dirty="0">
              <a:solidFill>
                <a:srgbClr val="FF0000"/>
              </a:solidFill>
            </a:endParaRPr>
          </a:p>
        </p:txBody>
      </p:sp>
      <p:sp>
        <p:nvSpPr>
          <p:cNvPr id="7" name="Rectángulo 6">
            <a:extLst>
              <a:ext uri="{FF2B5EF4-FFF2-40B4-BE49-F238E27FC236}">
                <a16:creationId xmlns:a16="http://schemas.microsoft.com/office/drawing/2014/main" id="{9E62CC90-7C48-43B5-849C-C3560D12306A}"/>
              </a:ext>
            </a:extLst>
          </p:cNvPr>
          <p:cNvSpPr/>
          <p:nvPr/>
        </p:nvSpPr>
        <p:spPr>
          <a:xfrm>
            <a:off x="613348" y="1220967"/>
            <a:ext cx="5922364" cy="923330"/>
          </a:xfrm>
          <a:prstGeom prst="rect">
            <a:avLst/>
          </a:prstGeom>
        </p:spPr>
        <p:txBody>
          <a:bodyPr wrap="square">
            <a:spAutoFit/>
          </a:bodyPr>
          <a:lstStyle/>
          <a:p>
            <a:pPr algn="just"/>
            <a:r>
              <a:rPr lang="fr-FR" i="1" dirty="0">
                <a:solidFill>
                  <a:schemeClr val="accent2">
                    <a:lumMod val="75000"/>
                  </a:schemeClr>
                </a:solidFill>
              </a:rPr>
              <a:t>Commission européenne 2017: Défi … accroître la coopération en matière d'investissement dans l'innovation entre les régions</a:t>
            </a:r>
            <a:endParaRPr lang="es-ES" i="1" dirty="0">
              <a:solidFill>
                <a:schemeClr val="accent2">
                  <a:lumMod val="75000"/>
                </a:schemeClr>
              </a:solidFill>
            </a:endParaRPr>
          </a:p>
        </p:txBody>
      </p:sp>
      <p:sp>
        <p:nvSpPr>
          <p:cNvPr id="8" name="Rectángulo 7">
            <a:extLst>
              <a:ext uri="{FF2B5EF4-FFF2-40B4-BE49-F238E27FC236}">
                <a16:creationId xmlns:a16="http://schemas.microsoft.com/office/drawing/2014/main" id="{3F9ADFA2-535F-4A24-A5F6-DB548C11441B}"/>
              </a:ext>
            </a:extLst>
          </p:cNvPr>
          <p:cNvSpPr/>
          <p:nvPr/>
        </p:nvSpPr>
        <p:spPr>
          <a:xfrm>
            <a:off x="613348" y="2144297"/>
            <a:ext cx="7250243" cy="4524315"/>
          </a:xfrm>
          <a:prstGeom prst="rect">
            <a:avLst/>
          </a:prstGeom>
        </p:spPr>
        <p:txBody>
          <a:bodyPr wrap="square">
            <a:spAutoFit/>
          </a:bodyPr>
          <a:lstStyle/>
          <a:p>
            <a:pPr algn="just"/>
            <a:r>
              <a:rPr lang="fr-FR" dirty="0"/>
              <a:t>Pour concevoir des produits novateurs et se développer au-delà des marchés locaux en vue de créer — ou de rétablir — des chaînes de valeur européennes, </a:t>
            </a:r>
            <a:r>
              <a:rPr lang="fr-FR" b="1" dirty="0"/>
              <a:t>les régions et leurs milieux industriels locaux doivent conjuguer leurs efforts et mettre en commun leurs ressources</a:t>
            </a:r>
            <a:r>
              <a:rPr lang="fr-FR" dirty="0"/>
              <a:t>, en partenariat étroit avec les chercheurs et les acteurs de l'innovation.</a:t>
            </a:r>
          </a:p>
          <a:p>
            <a:pPr algn="just"/>
            <a:r>
              <a:rPr lang="fr-FR" b="1" dirty="0"/>
              <a:t>Il existe déjà des réseaux d'investissement interrégionaux dans le renouveau industriel. L'initiative </a:t>
            </a:r>
            <a:r>
              <a:rPr lang="fr-FR" b="1" dirty="0" err="1"/>
              <a:t>Vanguard</a:t>
            </a:r>
            <a:r>
              <a:rPr lang="fr-FR" b="1" dirty="0"/>
              <a:t> regroupe trente régions de l'UE qui élaborent conjointement des projets à haute valeur ajoutée, sur la base de priorités correspondantes en matière de spécialisation intelligente</a:t>
            </a:r>
            <a:r>
              <a:rPr lang="fr-FR" dirty="0"/>
              <a:t>.</a:t>
            </a:r>
          </a:p>
          <a:p>
            <a:pPr algn="just"/>
            <a:r>
              <a:rPr lang="fr-FR" dirty="0"/>
              <a:t>Cette initiative a servi de modèle à des </a:t>
            </a:r>
            <a:r>
              <a:rPr lang="fr-FR" b="1" dirty="0"/>
              <a:t>plateformes thématiques </a:t>
            </a:r>
            <a:r>
              <a:rPr lang="fr-FR" dirty="0"/>
              <a:t>de spécialisation intelligente, dans lesquelles une centaine de régions présentant des atouts correspondants peuvent constituer des réserves de projets, partager des infrastructures de recherche [installations d'essai, centres de données ou de fabrication numériques (</a:t>
            </a:r>
            <a:r>
              <a:rPr lang="fr-FR" dirty="0" err="1"/>
              <a:t>Fab</a:t>
            </a:r>
            <a:r>
              <a:rPr lang="fr-FR" dirty="0"/>
              <a:t> </a:t>
            </a:r>
            <a:r>
              <a:rPr lang="fr-FR" dirty="0" err="1"/>
              <a:t>Labs</a:t>
            </a:r>
            <a:r>
              <a:rPr lang="fr-FR" dirty="0"/>
              <a:t>)] et bénéficier des conseils d'experts de la Commission.</a:t>
            </a:r>
            <a:endParaRPr lang="es-ES" dirty="0"/>
          </a:p>
        </p:txBody>
      </p:sp>
      <p:sp>
        <p:nvSpPr>
          <p:cNvPr id="9" name="Rectángulo 8">
            <a:extLst>
              <a:ext uri="{FF2B5EF4-FFF2-40B4-BE49-F238E27FC236}">
                <a16:creationId xmlns:a16="http://schemas.microsoft.com/office/drawing/2014/main" id="{3AC2D827-EE81-404B-9A2E-1F5F848D2965}"/>
              </a:ext>
            </a:extLst>
          </p:cNvPr>
          <p:cNvSpPr/>
          <p:nvPr/>
        </p:nvSpPr>
        <p:spPr>
          <a:xfrm>
            <a:off x="4463321" y="6570689"/>
            <a:ext cx="3103735" cy="230832"/>
          </a:xfrm>
          <a:prstGeom prst="rect">
            <a:avLst/>
          </a:prstGeom>
        </p:spPr>
        <p:txBody>
          <a:bodyPr wrap="none">
            <a:spAutoFit/>
          </a:bodyPr>
          <a:lstStyle/>
          <a:p>
            <a:r>
              <a:rPr lang="es-ES" sz="900" dirty="0"/>
              <a:t>http://europa.eu/rapid/press-release_MEMO-17-1994_fr.htm</a:t>
            </a:r>
          </a:p>
        </p:txBody>
      </p:sp>
      <p:pic>
        <p:nvPicPr>
          <p:cNvPr id="10" name="Imagen 9">
            <a:extLst>
              <a:ext uri="{FF2B5EF4-FFF2-40B4-BE49-F238E27FC236}">
                <a16:creationId xmlns:a16="http://schemas.microsoft.com/office/drawing/2014/main" id="{DEEE28D6-6CBB-4C02-B338-2D1AA0BC23BF}"/>
              </a:ext>
            </a:extLst>
          </p:cNvPr>
          <p:cNvPicPr>
            <a:picLocks noChangeAspect="1"/>
          </p:cNvPicPr>
          <p:nvPr/>
        </p:nvPicPr>
        <p:blipFill>
          <a:blip r:embed="rId4"/>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316692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264045" y="3812061"/>
            <a:ext cx="1247268" cy="2101942"/>
          </a:xfrm>
          <a:prstGeom prst="rect">
            <a:avLst/>
          </a:prstGeom>
        </p:spPr>
      </p:pic>
      <p:sp>
        <p:nvSpPr>
          <p:cNvPr id="2" name="Título 1"/>
          <p:cNvSpPr>
            <a:spLocks noGrp="1"/>
          </p:cNvSpPr>
          <p:nvPr>
            <p:ph type="ctrTitle"/>
          </p:nvPr>
        </p:nvSpPr>
        <p:spPr>
          <a:xfrm>
            <a:off x="5237359" y="20297"/>
            <a:ext cx="9144000" cy="1154031"/>
          </a:xfrm>
        </p:spPr>
        <p:txBody>
          <a:bodyPr>
            <a:normAutofit/>
          </a:bodyPr>
          <a:lstStyle/>
          <a:p>
            <a:r>
              <a:rPr lang="eu-ES" sz="3600" b="1" dirty="0">
                <a:latin typeface="Arial Black" panose="020B0A04020102020204" pitchFamily="34" charset="0"/>
              </a:rPr>
              <a:t>NAFARROA</a:t>
            </a:r>
          </a:p>
        </p:txBody>
      </p:sp>
      <p:pic>
        <p:nvPicPr>
          <p:cNvPr id="5" name="Imagen 4"/>
          <p:cNvPicPr>
            <a:picLocks noChangeAspect="1"/>
          </p:cNvPicPr>
          <p:nvPr/>
        </p:nvPicPr>
        <p:blipFill>
          <a:blip r:embed="rId3"/>
          <a:stretch>
            <a:fillRect/>
          </a:stretch>
        </p:blipFill>
        <p:spPr>
          <a:xfrm>
            <a:off x="8330497" y="2075615"/>
            <a:ext cx="2785399" cy="685799"/>
          </a:xfrm>
          <a:prstGeom prst="rect">
            <a:avLst/>
          </a:prstGeom>
        </p:spPr>
      </p:pic>
      <p:pic>
        <p:nvPicPr>
          <p:cNvPr id="5124" name="Picture 4" descr="http://www.editionsdanielderveaux.fr/WebRoot/Orange/Shops/30e1dd72-9483-11e3-9284-000d609a287c/533E/5891/933B/982E/6B91/0A0C/05E9/D48E/MB_Europe_1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53" y="431799"/>
            <a:ext cx="8144244" cy="619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3" descr="Imagen que contiene cielo&#10;&#10;Descripción generada con confianza alta">
            <a:extLst>
              <a:ext uri="{FF2B5EF4-FFF2-40B4-BE49-F238E27FC236}">
                <a16:creationId xmlns:a16="http://schemas.microsoft.com/office/drawing/2014/main" id="{F012C284-50AF-4225-9447-B187A3ACBB87}"/>
              </a:ext>
            </a:extLst>
          </p:cNvPr>
          <p:cNvPicPr>
            <a:picLocks noGrp="1" noChangeAspect="1"/>
          </p:cNvPicPr>
          <p:nvPr>
            <p:ph idx="1"/>
          </p:nvPr>
        </p:nvPicPr>
        <p:blipFill>
          <a:blip r:embed="rId2"/>
          <a:stretch>
            <a:fillRect/>
          </a:stretch>
        </p:blipFill>
        <p:spPr>
          <a:xfrm>
            <a:off x="650449" y="1125278"/>
            <a:ext cx="10901471" cy="2794163"/>
          </a:xfrm>
          <a:prstGeom prst="rect">
            <a:avLst/>
          </a:prstGeom>
        </p:spPr>
      </p:pic>
      <p:sp>
        <p:nvSpPr>
          <p:cNvPr id="2" name="Título 1">
            <a:extLst>
              <a:ext uri="{FF2B5EF4-FFF2-40B4-BE49-F238E27FC236}">
                <a16:creationId xmlns:a16="http://schemas.microsoft.com/office/drawing/2014/main" id="{2599FB55-5B91-4C14-99CA-7F4D9EF5300E}"/>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3800" kern="1200" dirty="0" err="1">
                <a:solidFill>
                  <a:schemeClr val="bg1"/>
                </a:solidFill>
                <a:latin typeface="+mj-lt"/>
                <a:ea typeface="+mj-ea"/>
                <a:cs typeface="+mj-cs"/>
              </a:rPr>
              <a:t>Réflexions</a:t>
            </a:r>
            <a:r>
              <a:rPr lang="en-US" sz="3800" kern="1200" dirty="0">
                <a:solidFill>
                  <a:schemeClr val="bg1"/>
                </a:solidFill>
                <a:latin typeface="+mj-lt"/>
                <a:ea typeface="+mj-ea"/>
                <a:cs typeface="+mj-cs"/>
              </a:rPr>
              <a:t> et </a:t>
            </a:r>
            <a:r>
              <a:rPr lang="en-US" sz="3800" kern="1200" dirty="0" err="1">
                <a:solidFill>
                  <a:schemeClr val="bg1"/>
                </a:solidFill>
                <a:latin typeface="+mj-lt"/>
                <a:ea typeface="+mj-ea"/>
                <a:cs typeface="+mj-cs"/>
              </a:rPr>
              <a:t>scénarios</a:t>
            </a:r>
            <a:r>
              <a:rPr lang="en-US" sz="3800" kern="1200" dirty="0">
                <a:solidFill>
                  <a:schemeClr val="bg1"/>
                </a:solidFill>
                <a:latin typeface="+mj-lt"/>
                <a:ea typeface="+mj-ea"/>
                <a:cs typeface="+mj-cs"/>
              </a:rPr>
              <a:t> pour l’EU-27 à </a:t>
            </a:r>
            <a:r>
              <a:rPr lang="en-US" sz="3800" kern="1200" dirty="0" err="1">
                <a:solidFill>
                  <a:schemeClr val="bg1"/>
                </a:solidFill>
                <a:latin typeface="+mj-lt"/>
                <a:ea typeface="+mj-ea"/>
                <a:cs typeface="+mj-cs"/>
              </a:rPr>
              <a:t>l’horizon</a:t>
            </a:r>
            <a:r>
              <a:rPr lang="en-US" sz="3800" kern="1200" dirty="0">
                <a:solidFill>
                  <a:schemeClr val="bg1"/>
                </a:solidFill>
                <a:latin typeface="+mj-lt"/>
                <a:ea typeface="+mj-ea"/>
                <a:cs typeface="+mj-cs"/>
              </a:rPr>
              <a:t> 2025</a:t>
            </a:r>
          </a:p>
        </p:txBody>
      </p:sp>
    </p:spTree>
    <p:extLst>
      <p:ext uri="{BB962C8B-B14F-4D97-AF65-F5344CB8AC3E}">
        <p14:creationId xmlns:p14="http://schemas.microsoft.com/office/powerpoint/2010/main" val="279089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0" name="Picture 2" descr="http://www.ruralesdata.com/multimedia/turismo/valle-de-baztan/ziga-baztan-navarra-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58" r="715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40079" y="4025589"/>
            <a:ext cx="4610932" cy="1415839"/>
          </a:xfrm>
        </p:spPr>
        <p:txBody>
          <a:bodyPr vert="horz" lIns="91440" tIns="45720" rIns="91440" bIns="45720" rtlCol="0" anchor="b">
            <a:normAutofit/>
          </a:bodyPr>
          <a:lstStyle/>
          <a:p>
            <a:r>
              <a:rPr lang="en-US" sz="5400" dirty="0">
                <a:solidFill>
                  <a:schemeClr val="bg1"/>
                </a:solidFill>
              </a:rPr>
              <a:t>Navarre</a:t>
            </a:r>
          </a:p>
        </p:txBody>
      </p:sp>
    </p:spTree>
    <p:extLst>
      <p:ext uri="{BB962C8B-B14F-4D97-AF65-F5344CB8AC3E}">
        <p14:creationId xmlns:p14="http://schemas.microsoft.com/office/powerpoint/2010/main" val="2519764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p:nvPicPr>
        <p:blipFill>
          <a:blip r:embed="rId3"/>
          <a:stretch>
            <a:fillRect/>
          </a:stretch>
        </p:blipFill>
        <p:spPr>
          <a:xfrm>
            <a:off x="8946240" y="39748"/>
            <a:ext cx="2774251" cy="829683"/>
          </a:xfrm>
          <a:prstGeom prst="rect">
            <a:avLst/>
          </a:prstGeom>
        </p:spPr>
      </p:pic>
      <p:sp>
        <p:nvSpPr>
          <p:cNvPr id="7" name="Marcador de número de diapositiva 6"/>
          <p:cNvSpPr>
            <a:spLocks noGrp="1"/>
          </p:cNvSpPr>
          <p:nvPr>
            <p:ph type="sldNum" sz="quarter" idx="12"/>
          </p:nvPr>
        </p:nvSpPr>
        <p:spPr/>
        <p:txBody>
          <a:bodyPr/>
          <a:lstStyle/>
          <a:p>
            <a:fld id="{01B461EF-3B72-462A-B3D2-F9882AD801BD}" type="slidenum">
              <a:rPr lang="en-US" smtClean="0"/>
              <a:t>21</a:t>
            </a:fld>
            <a:endParaRPr lang="en-US"/>
          </a:p>
        </p:txBody>
      </p:sp>
      <p:pic>
        <p:nvPicPr>
          <p:cNvPr id="34" name="Imagen 33"/>
          <p:cNvPicPr>
            <a:picLocks noChangeAspect="1"/>
          </p:cNvPicPr>
          <p:nvPr/>
        </p:nvPicPr>
        <p:blipFill>
          <a:blip r:embed="rId4"/>
          <a:stretch>
            <a:fillRect/>
          </a:stretch>
        </p:blipFill>
        <p:spPr>
          <a:xfrm>
            <a:off x="0" y="-424041"/>
            <a:ext cx="7329948" cy="7248539"/>
          </a:xfrm>
          <a:prstGeom prst="rect">
            <a:avLst/>
          </a:prstGeom>
        </p:spPr>
      </p:pic>
      <p:pic>
        <p:nvPicPr>
          <p:cNvPr id="7170" name="Picture 2" descr="https://europa.eu/european-union/sites/europaeu/files/docs/body/flag_yellow_l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3748088"/>
            <a:ext cx="2362200" cy="157873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87F1355-903C-46FA-AB4C-D39A8BFAB686}"/>
              </a:ext>
            </a:extLst>
          </p:cNvPr>
          <p:cNvSpPr/>
          <p:nvPr/>
        </p:nvSpPr>
        <p:spPr>
          <a:xfrm>
            <a:off x="7424737" y="1714290"/>
            <a:ext cx="4509376" cy="400110"/>
          </a:xfrm>
          <a:prstGeom prst="rect">
            <a:avLst/>
          </a:prstGeom>
        </p:spPr>
        <p:txBody>
          <a:bodyPr wrap="none">
            <a:spAutoFit/>
          </a:bodyPr>
          <a:lstStyle/>
          <a:p>
            <a:r>
              <a:rPr lang="fr-FR" sz="2000" b="1" dirty="0">
                <a:solidFill>
                  <a:schemeClr val="accent2">
                    <a:lumMod val="50000"/>
                  </a:schemeClr>
                </a:solidFill>
              </a:rPr>
              <a:t>Où est Navarre en termes de prospérité?</a:t>
            </a:r>
            <a:endParaRPr lang="es-ES" sz="2000" b="1" dirty="0">
              <a:solidFill>
                <a:schemeClr val="accent2">
                  <a:lumMod val="50000"/>
                </a:schemeClr>
              </a:solidFill>
            </a:endParaRPr>
          </a:p>
        </p:txBody>
      </p:sp>
    </p:spTree>
    <p:extLst>
      <p:ext uri="{BB962C8B-B14F-4D97-AF65-F5344CB8AC3E}">
        <p14:creationId xmlns:p14="http://schemas.microsoft.com/office/powerpoint/2010/main" val="175423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flipV="1">
            <a:off x="2657474" y="923925"/>
            <a:ext cx="9534526"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ítulo 1"/>
          <p:cNvSpPr txBox="1">
            <a:spLocks/>
          </p:cNvSpPr>
          <p:nvPr/>
        </p:nvSpPr>
        <p:spPr>
          <a:xfrm>
            <a:off x="2559706" y="519321"/>
            <a:ext cx="5915025" cy="45517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C00000"/>
                </a:solidFill>
              </a:rPr>
              <a:t>NAVARRE/NAFARROA IN EUROPE</a:t>
            </a:r>
          </a:p>
        </p:txBody>
      </p:sp>
      <p:sp>
        <p:nvSpPr>
          <p:cNvPr id="29" name="Rectángulo 28"/>
          <p:cNvSpPr/>
          <p:nvPr/>
        </p:nvSpPr>
        <p:spPr>
          <a:xfrm>
            <a:off x="763772" y="1234795"/>
            <a:ext cx="7153608" cy="923330"/>
          </a:xfrm>
          <a:prstGeom prst="rect">
            <a:avLst/>
          </a:prstGeom>
        </p:spPr>
        <p:txBody>
          <a:bodyPr wrap="square">
            <a:spAutoFit/>
          </a:bodyPr>
          <a:lstStyle/>
          <a:p>
            <a:pPr algn="just"/>
            <a:r>
              <a:rPr lang="fr-FR" dirty="0">
                <a:latin typeface="Verdana" panose="020B0604030504040204" pitchFamily="34" charset="0"/>
                <a:ea typeface="Verdana" panose="020B0604030504040204" pitchFamily="34" charset="0"/>
                <a:cs typeface="Verdana" panose="020B0604030504040204" pitchFamily="34" charset="0"/>
              </a:rPr>
              <a:t>La </a:t>
            </a:r>
            <a:r>
              <a:rPr lang="fr-FR" b="1" dirty="0">
                <a:latin typeface="Verdana" panose="020B0604030504040204" pitchFamily="34" charset="0"/>
                <a:ea typeface="Verdana" panose="020B0604030504040204" pitchFamily="34" charset="0"/>
                <a:cs typeface="Verdana" panose="020B0604030504040204" pitchFamily="34" charset="0"/>
              </a:rPr>
              <a:t>Communauté Foral de Navarre </a:t>
            </a:r>
            <a:r>
              <a:rPr lang="fr-FR" dirty="0">
                <a:latin typeface="Verdana" panose="020B0604030504040204" pitchFamily="34" charset="0"/>
                <a:ea typeface="Verdana" panose="020B0604030504040204" pitchFamily="34" charset="0"/>
                <a:cs typeface="Verdana" panose="020B0604030504040204" pitchFamily="34" charset="0"/>
              </a:rPr>
              <a:t>possède ses propres institutions et pouvoirs, dont le gouvernement et le Parlement</a:t>
            </a:r>
            <a:r>
              <a:rPr lang="en-US" sz="1600" dirty="0">
                <a:latin typeface="Verdana" panose="020B0604030504040204" pitchFamily="34" charset="0"/>
                <a:ea typeface="Verdana" panose="020B0604030504040204" pitchFamily="34" charset="0"/>
                <a:cs typeface="Verdana" panose="020B0604030504040204" pitchFamily="34" charset="0"/>
              </a:rPr>
              <a:t>. </a:t>
            </a:r>
          </a:p>
        </p:txBody>
      </p:sp>
      <p:pic>
        <p:nvPicPr>
          <p:cNvPr id="15" name="Picture 3"/>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90639" y="4169657"/>
            <a:ext cx="2668195" cy="212188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63915" y="4054937"/>
            <a:ext cx="2663275" cy="212188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14" name="Grupo 13"/>
          <p:cNvGrpSpPr/>
          <p:nvPr/>
        </p:nvGrpSpPr>
        <p:grpSpPr>
          <a:xfrm>
            <a:off x="1088690" y="2498810"/>
            <a:ext cx="4435299" cy="3015755"/>
            <a:chOff x="1096259" y="2504576"/>
            <a:chExt cx="4798736" cy="3373933"/>
          </a:xfrm>
        </p:grpSpPr>
        <p:grpSp>
          <p:nvGrpSpPr>
            <p:cNvPr id="8" name="Grupo 7"/>
            <p:cNvGrpSpPr/>
            <p:nvPr/>
          </p:nvGrpSpPr>
          <p:grpSpPr>
            <a:xfrm>
              <a:off x="1096259" y="2504576"/>
              <a:ext cx="4106061" cy="3373933"/>
              <a:chOff x="3864212" y="1416062"/>
              <a:chExt cx="4895004" cy="3979576"/>
            </a:xfrm>
          </p:grpSpPr>
          <p:pic>
            <p:nvPicPr>
              <p:cNvPr id="18" name="Picture 2" descr="http://party-arad.ghidularadean.ro/fisiere/localuri_logo/b344af5f9fcf062548ca000995cd1af6.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64212" y="1416062"/>
                <a:ext cx="3705039" cy="3979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Elipse 9"/>
              <p:cNvSpPr/>
              <p:nvPr/>
            </p:nvSpPr>
            <p:spPr>
              <a:xfrm>
                <a:off x="6239216" y="1458621"/>
                <a:ext cx="2520000" cy="2520000"/>
              </a:xfrm>
              <a:prstGeom prst="ellipse">
                <a:avLst/>
              </a:prstGeom>
              <a:solidFill>
                <a:schemeClr val="bg1"/>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2" name="Conector recto 21"/>
              <p:cNvCxnSpPr/>
              <p:nvPr/>
            </p:nvCxnSpPr>
            <p:spPr>
              <a:xfrm flipV="1">
                <a:off x="4539294" y="3592247"/>
                <a:ext cx="2066844" cy="118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8" descr="http://0966_haristo.limetray.com/assets/user_images/content_images/original/1427899281_205652036_Locate.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48047" y="4687524"/>
                <a:ext cx="191247" cy="17813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p:cNvSpPr txBox="1"/>
            <p:nvPr/>
          </p:nvSpPr>
          <p:spPr>
            <a:xfrm>
              <a:off x="4614611" y="4196990"/>
              <a:ext cx="1280384" cy="413197"/>
            </a:xfrm>
            <a:prstGeom prst="rect">
              <a:avLst/>
            </a:prstGeom>
            <a:solidFill>
              <a:schemeClr val="bg1"/>
            </a:solidFill>
          </p:spPr>
          <p:txBody>
            <a:bodyPr wrap="square" rtlCol="0">
              <a:spAutoFit/>
            </a:bodyPr>
            <a:lstStyle/>
            <a:p>
              <a:r>
                <a:rPr lang="en-US" b="1" dirty="0">
                  <a:effectLst>
                    <a:outerShdw blurRad="38100" dist="38100" dir="2700000" algn="tl">
                      <a:srgbClr val="000000">
                        <a:alpha val="43137"/>
                      </a:srgbClr>
                    </a:outerShdw>
                  </a:effectLst>
                </a:rPr>
                <a:t>NAVARRA</a:t>
              </a:r>
            </a:p>
          </p:txBody>
        </p:sp>
      </p:grpSp>
      <p:sp>
        <p:nvSpPr>
          <p:cNvPr id="21" name="Rectángulo 20"/>
          <p:cNvSpPr/>
          <p:nvPr/>
        </p:nvSpPr>
        <p:spPr>
          <a:xfrm>
            <a:off x="675607" y="5892259"/>
            <a:ext cx="5532284" cy="369332"/>
          </a:xfrm>
          <a:prstGeom prst="rect">
            <a:avLst/>
          </a:prstGeom>
        </p:spPr>
        <p:txBody>
          <a:bodyPr wrap="none">
            <a:spAutoFit/>
          </a:bodyPr>
          <a:lstStyle/>
          <a:p>
            <a:pPr algn="just"/>
            <a:r>
              <a:rPr lang="en-US" b="1" dirty="0" err="1">
                <a:latin typeface="Verdana" panose="020B0604030504040204" pitchFamily="34" charset="0"/>
                <a:ea typeface="Verdana" panose="020B0604030504040204" pitchFamily="34" charset="0"/>
                <a:cs typeface="Verdana" panose="020B0604030504040204" pitchFamily="34" charset="0"/>
              </a:rPr>
              <a:t>Pampelune</a:t>
            </a:r>
            <a:r>
              <a:rPr lang="en-US" b="1" dirty="0">
                <a:latin typeface="Verdana" panose="020B0604030504040204" pitchFamily="34" charset="0"/>
                <a:ea typeface="Verdana" panose="020B0604030504040204" pitchFamily="34" charset="0"/>
                <a:cs typeface="Verdana" panose="020B0604030504040204" pitchFamily="34" charset="0"/>
              </a:rPr>
              <a:t>/</a:t>
            </a:r>
            <a:r>
              <a:rPr lang="en-US" b="1" dirty="0" err="1">
                <a:latin typeface="Verdana" panose="020B0604030504040204" pitchFamily="34" charset="0"/>
                <a:ea typeface="Verdana" panose="020B0604030504040204" pitchFamily="34" charset="0"/>
                <a:cs typeface="Verdana" panose="020B0604030504040204" pitchFamily="34" charset="0"/>
              </a:rPr>
              <a:t>Iruña</a:t>
            </a:r>
            <a:r>
              <a:rPr lang="en-US" sz="1600" dirty="0">
                <a:latin typeface="Verdana" panose="020B0604030504040204" pitchFamily="34" charset="0"/>
                <a:ea typeface="Verdana" panose="020B0604030504040204" pitchFamily="34" charset="0"/>
                <a:cs typeface="Verdana" panose="020B0604030504040204" pitchFamily="34" charset="0"/>
              </a:rPr>
              <a:t> </a:t>
            </a:r>
            <a:r>
              <a:rPr lang="fr-FR" sz="1600" dirty="0">
                <a:latin typeface="Verdana" panose="020B0604030504040204" pitchFamily="34" charset="0"/>
                <a:ea typeface="Verdana" panose="020B0604030504040204" pitchFamily="34" charset="0"/>
                <a:cs typeface="Verdana" panose="020B0604030504040204" pitchFamily="34" charset="0"/>
              </a:rPr>
              <a:t>est la capitale de la région</a:t>
            </a:r>
            <a:r>
              <a:rPr lang="en-US" sz="1600" dirty="0">
                <a:latin typeface="Verdana" panose="020B0604030504040204" pitchFamily="34" charset="0"/>
                <a:ea typeface="Verdana" panose="020B0604030504040204" pitchFamily="34" charset="0"/>
                <a:cs typeface="Verdana" panose="020B0604030504040204" pitchFamily="34" charset="0"/>
              </a:rPr>
              <a:t>.  </a:t>
            </a:r>
          </a:p>
        </p:txBody>
      </p:sp>
      <p:pic>
        <p:nvPicPr>
          <p:cNvPr id="2" name="Imagen 1"/>
          <p:cNvPicPr>
            <a:picLocks noChangeAspect="1"/>
          </p:cNvPicPr>
          <p:nvPr/>
        </p:nvPicPr>
        <p:blipFill>
          <a:blip r:embed="rId8">
            <a:duotone>
              <a:schemeClr val="accent2">
                <a:shade val="45000"/>
                <a:satMod val="135000"/>
              </a:schemeClr>
              <a:prstClr val="white"/>
            </a:duotone>
          </a:blip>
          <a:stretch>
            <a:fillRect/>
          </a:stretch>
        </p:blipFill>
        <p:spPr>
          <a:xfrm>
            <a:off x="9045010" y="1467235"/>
            <a:ext cx="2752725" cy="1133475"/>
          </a:xfrm>
          <a:prstGeom prst="rect">
            <a:avLst/>
          </a:prstGeom>
          <a:effectLst>
            <a:outerShdw blurRad="50800" dist="38100" dir="2700000" algn="tl" rotWithShape="0">
              <a:prstClr val="black">
                <a:alpha val="40000"/>
              </a:prstClr>
            </a:outerShdw>
          </a:effectLst>
        </p:spPr>
      </p:pic>
      <p:sp>
        <p:nvSpPr>
          <p:cNvPr id="6" name="Rectángulo 5"/>
          <p:cNvSpPr/>
          <p:nvPr/>
        </p:nvSpPr>
        <p:spPr>
          <a:xfrm>
            <a:off x="6164626" y="3065091"/>
            <a:ext cx="4735464" cy="92333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fr-FR" altLang="es-ES" dirty="0">
                <a:solidFill>
                  <a:schemeClr val="accent2">
                    <a:lumMod val="75000"/>
                  </a:schemeClr>
                </a:solidFill>
                <a:latin typeface="Arial Black" panose="020B0A04020102020204" pitchFamily="34" charset="0"/>
                <a:ea typeface="ＭＳ Ｐゴシック" panose="020B0600070205080204" pitchFamily="34" charset="-128"/>
                <a:cs typeface="Calibri" panose="020F0502020204030204" pitchFamily="34" charset="0"/>
              </a:rPr>
              <a:t>Plus de 125 entreprises multinationales de 20 pays différents</a:t>
            </a:r>
            <a:endParaRPr lang="en-GB" dirty="0">
              <a:solidFill>
                <a:schemeClr val="accent2">
                  <a:lumMod val="75000"/>
                </a:schemeClr>
              </a:solidFill>
              <a:latin typeface="Arial Black" panose="020B0A04020102020204" pitchFamily="34" charset="0"/>
            </a:endParaRPr>
          </a:p>
        </p:txBody>
      </p:sp>
      <p:pic>
        <p:nvPicPr>
          <p:cNvPr id="24" name="Imagen 23"/>
          <p:cNvPicPr>
            <a:picLocks noChangeAspect="1"/>
          </p:cNvPicPr>
          <p:nvPr/>
        </p:nvPicPr>
        <p:blipFill>
          <a:blip r:embed="rId9"/>
          <a:stretch>
            <a:fillRect/>
          </a:stretch>
        </p:blipFill>
        <p:spPr>
          <a:xfrm>
            <a:off x="8946240" y="39748"/>
            <a:ext cx="2774251" cy="829683"/>
          </a:xfrm>
          <a:prstGeom prst="rect">
            <a:avLst/>
          </a:prstGeom>
        </p:spPr>
      </p:pic>
      <p:graphicFrame>
        <p:nvGraphicFramePr>
          <p:cNvPr id="30" name="7 Gráfico"/>
          <p:cNvGraphicFramePr>
            <a:graphicFrameLocks/>
          </p:cNvGraphicFramePr>
          <p:nvPr>
            <p:extLst/>
          </p:nvPr>
        </p:nvGraphicFramePr>
        <p:xfrm>
          <a:off x="10048441" y="2801222"/>
          <a:ext cx="2348930" cy="1267755"/>
        </p:xfrm>
        <a:graphic>
          <a:graphicData uri="http://schemas.openxmlformats.org/presentationml/2006/ole">
            <mc:AlternateContent xmlns:mc="http://schemas.openxmlformats.org/markup-compatibility/2006">
              <mc:Choice xmlns:v="urn:schemas-microsoft-com:vml" Requires="v">
                <p:oleObj spid="_x0000_s5136" r:id="rId10" imgW="5139373" imgH="2822693" progId="Excel.Chart.8">
                  <p:embed/>
                </p:oleObj>
              </mc:Choice>
              <mc:Fallback>
                <p:oleObj r:id="rId10" imgW="5139373" imgH="2822693" progId="Excel.Chart.8">
                  <p:embed/>
                  <p:pic>
                    <p:nvPicPr>
                      <p:cNvPr id="30" name="7 Gráfico"/>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8441" y="2801222"/>
                        <a:ext cx="2348930" cy="1267755"/>
                      </a:xfrm>
                      <a:prstGeom prst="rect">
                        <a:avLst/>
                      </a:prstGeom>
                      <a:noFill/>
                      <a:ln>
                        <a:noFill/>
                      </a:ln>
                    </p:spPr>
                  </p:pic>
                </p:oleObj>
              </mc:Fallback>
            </mc:AlternateContent>
          </a:graphicData>
        </a:graphic>
      </p:graphicFrame>
      <p:pic>
        <p:nvPicPr>
          <p:cNvPr id="25" name="Imagen 2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87391" y="3875799"/>
            <a:ext cx="1205723" cy="781487"/>
          </a:xfrm>
          <a:prstGeom prst="rect">
            <a:avLst/>
          </a:prstGeom>
        </p:spPr>
      </p:pic>
      <p:grpSp>
        <p:nvGrpSpPr>
          <p:cNvPr id="32" name="Grupo 31"/>
          <p:cNvGrpSpPr/>
          <p:nvPr/>
        </p:nvGrpSpPr>
        <p:grpSpPr>
          <a:xfrm>
            <a:off x="3157162" y="2660156"/>
            <a:ext cx="1485369" cy="1651487"/>
            <a:chOff x="4203842" y="3825834"/>
            <a:chExt cx="1629045" cy="1741527"/>
          </a:xfrm>
        </p:grpSpPr>
        <p:pic>
          <p:nvPicPr>
            <p:cNvPr id="26" name="Imagen 25"/>
            <p:cNvPicPr>
              <a:picLocks noChangeAspect="1"/>
            </p:cNvPicPr>
            <p:nvPr/>
          </p:nvPicPr>
          <p:blipFill>
            <a:blip r:embed="rId1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03842" y="3825834"/>
              <a:ext cx="1629045" cy="1741527"/>
            </a:xfrm>
            <a:prstGeom prst="rect">
              <a:avLst/>
            </a:prstGeom>
          </p:spPr>
        </p:pic>
        <p:pic>
          <p:nvPicPr>
            <p:cNvPr id="27" name="Imagen 26"/>
            <p:cNvPicPr>
              <a:picLocks noChangeAspect="1"/>
            </p:cNvPicPr>
            <p:nvPr/>
          </p:nvPicPr>
          <p:blipFill>
            <a:blip r:embed="rId14">
              <a:duotone>
                <a:schemeClr val="accent2">
                  <a:shade val="45000"/>
                  <a:satMod val="135000"/>
                </a:schemeClr>
                <a:prstClr val="white"/>
              </a:duotone>
            </a:blip>
            <a:stretch>
              <a:fillRect/>
            </a:stretch>
          </p:blipFill>
          <p:spPr>
            <a:xfrm>
              <a:off x="4489360" y="4425950"/>
              <a:ext cx="897692" cy="223692"/>
            </a:xfrm>
            <a:prstGeom prst="rect">
              <a:avLst/>
            </a:prstGeom>
          </p:spPr>
        </p:pic>
      </p:grpSp>
      <p:pic>
        <p:nvPicPr>
          <p:cNvPr id="33" name="Imagen 32"/>
          <p:cNvPicPr>
            <a:picLocks noChangeAspect="1"/>
          </p:cNvPicPr>
          <p:nvPr/>
        </p:nvPicPr>
        <p:blipFill>
          <a:blip r:embed="rId15">
            <a:duotone>
              <a:schemeClr val="accent5">
                <a:shade val="45000"/>
                <a:satMod val="135000"/>
              </a:schemeClr>
              <a:prstClr val="white"/>
            </a:duotone>
          </a:blip>
          <a:stretch>
            <a:fillRect/>
          </a:stretch>
        </p:blipFill>
        <p:spPr>
          <a:xfrm>
            <a:off x="8220695" y="1935278"/>
            <a:ext cx="949855" cy="933478"/>
          </a:xfrm>
          <a:prstGeom prst="rect">
            <a:avLst/>
          </a:prstGeom>
        </p:spPr>
      </p:pic>
      <p:pic>
        <p:nvPicPr>
          <p:cNvPr id="38" name="Imagen 37"/>
          <p:cNvPicPr>
            <a:picLocks noChangeAspect="1"/>
          </p:cNvPicPr>
          <p:nvPr/>
        </p:nvPicPr>
        <p:blipFill>
          <a:blip r:embed="rId16">
            <a:duotone>
              <a:schemeClr val="accent5">
                <a:shade val="45000"/>
                <a:satMod val="135000"/>
              </a:schemeClr>
              <a:prstClr val="white"/>
            </a:duotone>
          </a:blip>
          <a:stretch>
            <a:fillRect/>
          </a:stretch>
        </p:blipFill>
        <p:spPr>
          <a:xfrm rot="16200000">
            <a:off x="10969479" y="5298713"/>
            <a:ext cx="954225" cy="1031439"/>
          </a:xfrm>
          <a:prstGeom prst="rect">
            <a:avLst/>
          </a:prstGeom>
          <a:effectLst>
            <a:outerShdw blurRad="50800" dist="38100" dir="2700000" algn="tl" rotWithShape="0">
              <a:prstClr val="black">
                <a:alpha val="40000"/>
              </a:prstClr>
            </a:outerShdw>
          </a:effectLst>
        </p:spPr>
      </p:pic>
      <p:sp>
        <p:nvSpPr>
          <p:cNvPr id="7" name="Marcador de número de diapositiva 6"/>
          <p:cNvSpPr>
            <a:spLocks noGrp="1"/>
          </p:cNvSpPr>
          <p:nvPr>
            <p:ph type="sldNum" sz="quarter" idx="12"/>
          </p:nvPr>
        </p:nvSpPr>
        <p:spPr/>
        <p:txBody>
          <a:bodyPr/>
          <a:lstStyle/>
          <a:p>
            <a:fld id="{01B461EF-3B72-462A-B3D2-F9882AD801BD}" type="slidenum">
              <a:rPr lang="en-US" smtClean="0"/>
              <a:t>22</a:t>
            </a:fld>
            <a:endParaRPr lang="en-US"/>
          </a:p>
        </p:txBody>
      </p:sp>
    </p:spTree>
    <p:extLst>
      <p:ext uri="{BB962C8B-B14F-4D97-AF65-F5344CB8AC3E}">
        <p14:creationId xmlns:p14="http://schemas.microsoft.com/office/powerpoint/2010/main" val="242827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858655" y="2160525"/>
            <a:ext cx="2693437" cy="4094623"/>
            <a:chOff x="858379" y="2130517"/>
            <a:chExt cx="2933821" cy="4310632"/>
          </a:xfrm>
        </p:grpSpPr>
        <p:pic>
          <p:nvPicPr>
            <p:cNvPr id="36" name="Imagen 35"/>
            <p:cNvPicPr>
              <a:picLocks noChangeAspect="1"/>
            </p:cNvPicPr>
            <p:nvPr/>
          </p:nvPicPr>
          <p:blipFill>
            <a:blip r:embed="rId3"/>
            <a:stretch>
              <a:fillRect/>
            </a:stretch>
          </p:blipFill>
          <p:spPr>
            <a:xfrm>
              <a:off x="858379" y="2130517"/>
              <a:ext cx="2933821" cy="1060998"/>
            </a:xfrm>
            <a:prstGeom prst="rect">
              <a:avLst/>
            </a:prstGeom>
          </p:spPr>
        </p:pic>
        <p:pic>
          <p:nvPicPr>
            <p:cNvPr id="37" name="Imagen 36"/>
            <p:cNvPicPr>
              <a:picLocks noChangeAspect="1"/>
            </p:cNvPicPr>
            <p:nvPr/>
          </p:nvPicPr>
          <p:blipFill>
            <a:blip r:embed="rId4"/>
            <a:stretch>
              <a:fillRect/>
            </a:stretch>
          </p:blipFill>
          <p:spPr>
            <a:xfrm>
              <a:off x="858379" y="3233231"/>
              <a:ext cx="2933821" cy="1063174"/>
            </a:xfrm>
            <a:prstGeom prst="rect">
              <a:avLst/>
            </a:prstGeom>
          </p:spPr>
        </p:pic>
        <p:pic>
          <p:nvPicPr>
            <p:cNvPr id="38" name="Imagen 3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3481" y="4275879"/>
              <a:ext cx="2928719" cy="1053399"/>
            </a:xfrm>
            <a:prstGeom prst="rect">
              <a:avLst/>
            </a:prstGeom>
          </p:spPr>
        </p:pic>
        <p:pic>
          <p:nvPicPr>
            <p:cNvPr id="39" name="Imagen 38"/>
            <p:cNvPicPr>
              <a:picLocks noChangeAspect="1"/>
            </p:cNvPicPr>
            <p:nvPr/>
          </p:nvPicPr>
          <p:blipFill>
            <a:blip r:embed="rId6"/>
            <a:stretch>
              <a:fillRect/>
            </a:stretch>
          </p:blipFill>
          <p:spPr>
            <a:xfrm>
              <a:off x="863481" y="5449378"/>
              <a:ext cx="2928719" cy="991771"/>
            </a:xfrm>
            <a:prstGeom prst="rect">
              <a:avLst/>
            </a:prstGeom>
          </p:spPr>
        </p:pic>
      </p:grpSp>
      <p:cxnSp>
        <p:nvCxnSpPr>
          <p:cNvPr id="4" name="Conector recto 3"/>
          <p:cNvCxnSpPr/>
          <p:nvPr/>
        </p:nvCxnSpPr>
        <p:spPr>
          <a:xfrm>
            <a:off x="1833219" y="903111"/>
            <a:ext cx="10358781" cy="208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7"/>
          <a:stretch>
            <a:fillRect/>
          </a:stretch>
        </p:blipFill>
        <p:spPr>
          <a:xfrm>
            <a:off x="8946240" y="39748"/>
            <a:ext cx="2774251" cy="829683"/>
          </a:xfrm>
          <a:prstGeom prst="rect">
            <a:avLst/>
          </a:prstGeom>
        </p:spPr>
      </p:pic>
      <p:sp>
        <p:nvSpPr>
          <p:cNvPr id="8" name="CuadroTexto 7"/>
          <p:cNvSpPr txBox="1"/>
          <p:nvPr/>
        </p:nvSpPr>
        <p:spPr>
          <a:xfrm>
            <a:off x="4955719" y="2232149"/>
            <a:ext cx="7151690" cy="15081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6 CENTRES TECHNOLOGIQUES</a:t>
            </a:r>
          </a:p>
          <a:p>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Institutions innovants à but non lucratif axées sur le développement de la technologie à déployer dans l'industrie</a:t>
            </a:r>
            <a:r>
              <a:rPr lang="en-US" dirty="0">
                <a:latin typeface="Verdana" panose="020B0604030504040204" pitchFamily="34" charset="0"/>
                <a:ea typeface="Verdana" panose="020B0604030504040204" pitchFamily="34" charset="0"/>
                <a:cs typeface="Verdana" panose="020B0604030504040204" pitchFamily="34" charset="0"/>
              </a:rPr>
              <a:t>.</a:t>
            </a:r>
            <a:endParaRPr lang="en-US"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p:cNvSpPr txBox="1"/>
          <p:nvPr/>
        </p:nvSpPr>
        <p:spPr>
          <a:xfrm>
            <a:off x="3081316" y="913518"/>
            <a:ext cx="8639175" cy="769441"/>
          </a:xfrm>
          <a:prstGeom prst="rect">
            <a:avLst/>
          </a:prstGeom>
          <a:noFill/>
        </p:spPr>
        <p:txBody>
          <a:bodyPr wrap="square" rtlCol="0">
            <a:spAutoFit/>
          </a:bodyPr>
          <a:lstStyle/>
          <a:p>
            <a:pPr algn="r"/>
            <a:r>
              <a:rPr lang="en-US" sz="4400" dirty="0">
                <a:solidFill>
                  <a:srgbClr val="C00000"/>
                </a:solidFill>
              </a:rPr>
              <a:t>Navarra Innovation System </a:t>
            </a:r>
          </a:p>
        </p:txBody>
      </p:sp>
      <p:sp>
        <p:nvSpPr>
          <p:cNvPr id="10" name="CuadroTexto 9"/>
          <p:cNvSpPr txBox="1"/>
          <p:nvPr/>
        </p:nvSpPr>
        <p:spPr>
          <a:xfrm>
            <a:off x="4955719" y="3654774"/>
            <a:ext cx="6933975"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3 CENTRES DE RECHERCHE</a:t>
            </a:r>
          </a:p>
          <a:p>
            <a:r>
              <a:rPr lang="en-US"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Institutions de R &amp; D à but non lucratif ont mis l'accent sur la création de nouvelles connaissances</a:t>
            </a:r>
            <a:r>
              <a:rPr lang="en-US" dirty="0">
                <a:latin typeface="Verdana" panose="020B0604030504040204" pitchFamily="34" charset="0"/>
                <a:ea typeface="Verdana" panose="020B0604030504040204" pitchFamily="34" charset="0"/>
                <a:cs typeface="Verdana" panose="020B0604030504040204" pitchFamily="34" charset="0"/>
              </a:rPr>
              <a:t>.</a:t>
            </a:r>
            <a:endParaRPr lang="en-US"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0"/>
          <p:cNvSpPr txBox="1"/>
          <p:nvPr/>
        </p:nvSpPr>
        <p:spPr>
          <a:xfrm>
            <a:off x="4955719" y="5032945"/>
            <a:ext cx="7151690" cy="1354217"/>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2 UNIVERSITÉS</a:t>
            </a:r>
          </a:p>
          <a:p>
            <a:pPr lvl="0"/>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dirty="0">
                <a:solidFill>
                  <a:prstClr val="black"/>
                </a:solidFill>
                <a:latin typeface="Verdana" panose="020B0604030504040204" pitchFamily="34" charset="0"/>
                <a:ea typeface="Verdana" panose="020B0604030504040204" pitchFamily="34" charset="0"/>
                <a:cs typeface="Verdana" panose="020B0604030504040204" pitchFamily="34" charset="0"/>
              </a:rPr>
              <a:t>établissements universitaires de haut niveau, concentrés sur l'enseignement mais aussi sur les activités de recherche scientifique de base</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agen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7365" y="333376"/>
            <a:ext cx="2947385" cy="1681100"/>
          </a:xfrm>
          <a:prstGeom prst="rect">
            <a:avLst/>
          </a:prstGeom>
          <a:solidFill>
            <a:schemeClr val="bg1"/>
          </a:solidFill>
        </p:spPr>
      </p:pic>
      <p:sp>
        <p:nvSpPr>
          <p:cNvPr id="14" name="Marcador de número de diapositiva 5"/>
          <p:cNvSpPr>
            <a:spLocks noGrp="1"/>
          </p:cNvSpPr>
          <p:nvPr>
            <p:ph type="sldNum" sz="quarter" idx="12"/>
          </p:nvPr>
        </p:nvSpPr>
        <p:spPr>
          <a:xfrm>
            <a:off x="9344025" y="6508750"/>
            <a:ext cx="2743200" cy="365125"/>
          </a:xfrm>
        </p:spPr>
        <p:txBody>
          <a:bodyPr/>
          <a:lstStyle/>
          <a:p>
            <a:fld id="{01B461EF-3B72-462A-B3D2-F9882AD801BD}" type="slidenum">
              <a:rPr lang="en-US" smtClean="0"/>
              <a:t>23</a:t>
            </a:fld>
            <a:endParaRPr lang="en-US" dirty="0"/>
          </a:p>
        </p:txBody>
      </p:sp>
    </p:spTree>
    <p:extLst>
      <p:ext uri="{BB962C8B-B14F-4D97-AF65-F5344CB8AC3E}">
        <p14:creationId xmlns:p14="http://schemas.microsoft.com/office/powerpoint/2010/main" val="333439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C11DD-72FB-4058-8B00-A4CC7F3D8BE5}"/>
              </a:ext>
            </a:extLst>
          </p:cNvPr>
          <p:cNvSpPr>
            <a:spLocks noGrp="1"/>
          </p:cNvSpPr>
          <p:nvPr>
            <p:ph type="title"/>
          </p:nvPr>
        </p:nvSpPr>
        <p:spPr/>
        <p:txBody>
          <a:bodyPr/>
          <a:lstStyle/>
          <a:p>
            <a:r>
              <a:rPr lang="fr-BE" sz="3200" b="1" dirty="0">
                <a:solidFill>
                  <a:schemeClr val="accent6">
                    <a:lumMod val="75000"/>
                  </a:schemeClr>
                </a:solidFill>
              </a:rPr>
              <a:t>S3 au niveau de la Navarre</a:t>
            </a:r>
          </a:p>
        </p:txBody>
      </p:sp>
      <p:sp>
        <p:nvSpPr>
          <p:cNvPr id="3" name="Marcador de contenido 2">
            <a:extLst>
              <a:ext uri="{FF2B5EF4-FFF2-40B4-BE49-F238E27FC236}">
                <a16:creationId xmlns:a16="http://schemas.microsoft.com/office/drawing/2014/main" id="{7E3710ED-8CA7-4749-9270-F9A46FFFB9FE}"/>
              </a:ext>
            </a:extLst>
          </p:cNvPr>
          <p:cNvSpPr>
            <a:spLocks noGrp="1"/>
          </p:cNvSpPr>
          <p:nvPr>
            <p:ph idx="1"/>
          </p:nvPr>
        </p:nvSpPr>
        <p:spPr/>
        <p:txBody>
          <a:bodyPr>
            <a:normAutofit fontScale="85000" lnSpcReduction="20000"/>
          </a:bodyPr>
          <a:lstStyle/>
          <a:p>
            <a:pPr algn="just"/>
            <a:r>
              <a:rPr lang="es-ES" dirty="0"/>
              <a:t>Project </a:t>
            </a:r>
            <a:r>
              <a:rPr lang="es-ES" dirty="0" err="1"/>
              <a:t>Competitiv’eko</a:t>
            </a:r>
            <a:endParaRPr lang="es-ES" dirty="0"/>
          </a:p>
          <a:p>
            <a:pPr algn="just"/>
            <a:endParaRPr lang="eu-ES" dirty="0"/>
          </a:p>
          <a:p>
            <a:pPr algn="just"/>
            <a:r>
              <a:rPr lang="fr-FR" dirty="0"/>
              <a:t>Lancé dans le cadre de l'</a:t>
            </a:r>
            <a:r>
              <a:rPr lang="fr-FR" dirty="0" err="1"/>
              <a:t>Eurorégion</a:t>
            </a:r>
            <a:r>
              <a:rPr lang="fr-FR" dirty="0"/>
              <a:t> Nouvelle Aquitaine, Euskadi et Navarre, </a:t>
            </a:r>
            <a:r>
              <a:rPr lang="fr-FR" dirty="0" err="1"/>
              <a:t>Competitiv'eko</a:t>
            </a:r>
            <a:r>
              <a:rPr lang="fr-FR" dirty="0"/>
              <a:t> favorisera l'</a:t>
            </a:r>
            <a:r>
              <a:rPr lang="fr-FR" dirty="0" err="1"/>
              <a:t>émergeance</a:t>
            </a:r>
            <a:r>
              <a:rPr lang="fr-FR" dirty="0"/>
              <a:t> de pôles économiques transfrontaliers.</a:t>
            </a:r>
          </a:p>
          <a:p>
            <a:pPr algn="just"/>
            <a:endParaRPr lang="fr-FR" dirty="0"/>
          </a:p>
          <a:p>
            <a:pPr algn="just"/>
            <a:r>
              <a:rPr lang="fr-FR" dirty="0"/>
              <a:t> Analyse des stratégies de spécialisation : état des lieux de compétitivité territoriale, identification des convergences économiques à forte valeur ajoutée, analyse des chaînes de valeur dans les domaines sélectionnés et analyse des besoins en innovation des PME-PMI pour accéder à de nouveaux marchés.</a:t>
            </a:r>
          </a:p>
          <a:p>
            <a:pPr algn="just"/>
            <a:endParaRPr lang="fr-FR" dirty="0"/>
          </a:p>
          <a:p>
            <a:pPr algn="just"/>
            <a:r>
              <a:rPr lang="fr-FR" dirty="0"/>
              <a:t>Le but du projet est de contribuer à la création de deux pôles économiques transfrontaliers</a:t>
            </a:r>
            <a:endParaRPr lang="es-ES" dirty="0"/>
          </a:p>
        </p:txBody>
      </p:sp>
      <p:sp>
        <p:nvSpPr>
          <p:cNvPr id="4" name="Rectángulo 3">
            <a:extLst>
              <a:ext uri="{FF2B5EF4-FFF2-40B4-BE49-F238E27FC236}">
                <a16:creationId xmlns:a16="http://schemas.microsoft.com/office/drawing/2014/main" id="{0A143A10-FDE5-4D96-8859-E628122D85F1}"/>
              </a:ext>
            </a:extLst>
          </p:cNvPr>
          <p:cNvSpPr/>
          <p:nvPr/>
        </p:nvSpPr>
        <p:spPr>
          <a:xfrm>
            <a:off x="1024328" y="6053852"/>
            <a:ext cx="9453796" cy="246221"/>
          </a:xfrm>
          <a:prstGeom prst="rect">
            <a:avLst/>
          </a:prstGeom>
        </p:spPr>
        <p:txBody>
          <a:bodyPr wrap="square">
            <a:spAutoFit/>
          </a:bodyPr>
          <a:lstStyle/>
          <a:p>
            <a:r>
              <a:rPr lang="es-ES" sz="1000" dirty="0"/>
              <a:t>http://mediabask.naiz.eus/eu/info_mbsk/20161215/competitiv-eko-est-lance</a:t>
            </a:r>
          </a:p>
        </p:txBody>
      </p:sp>
      <p:pic>
        <p:nvPicPr>
          <p:cNvPr id="5" name="Imagen 4">
            <a:extLst>
              <a:ext uri="{FF2B5EF4-FFF2-40B4-BE49-F238E27FC236}">
                <a16:creationId xmlns:a16="http://schemas.microsoft.com/office/drawing/2014/main" id="{9A5F4333-CCE7-4EE3-A980-DCAED3FF607E}"/>
              </a:ext>
            </a:extLst>
          </p:cNvPr>
          <p:cNvPicPr>
            <a:picLocks noChangeAspect="1"/>
          </p:cNvPicPr>
          <p:nvPr/>
        </p:nvPicPr>
        <p:blipFill>
          <a:blip r:embed="rId2"/>
          <a:stretch>
            <a:fillRect/>
          </a:stretch>
        </p:blipFill>
        <p:spPr>
          <a:xfrm>
            <a:off x="11110562" y="6204389"/>
            <a:ext cx="921544" cy="535980"/>
          </a:xfrm>
          <a:prstGeom prst="rect">
            <a:avLst/>
          </a:prstGeom>
        </p:spPr>
      </p:pic>
      <p:pic>
        <p:nvPicPr>
          <p:cNvPr id="8194" name="Picture 2" descr="Competitiv'eko poctefa bilaketarekin bat datozen irudiak">
            <a:extLst>
              <a:ext uri="{FF2B5EF4-FFF2-40B4-BE49-F238E27FC236}">
                <a16:creationId xmlns:a16="http://schemas.microsoft.com/office/drawing/2014/main" id="{7F26489D-264F-446D-9FDA-C70928D1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085" y="493999"/>
            <a:ext cx="3429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2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7979" y="2960316"/>
            <a:ext cx="9002432" cy="1470025"/>
          </a:xfrm>
        </p:spPr>
        <p:txBody>
          <a:bodyPr>
            <a:noAutofit/>
          </a:bodyPr>
          <a:lstStyle/>
          <a:p>
            <a:pPr>
              <a:defRPr/>
            </a:pPr>
            <a:r>
              <a:rPr lang="en-US" sz="6600" b="1" i="1" dirty="0">
                <a:solidFill>
                  <a:schemeClr val="accent6">
                    <a:lumMod val="75000"/>
                  </a:schemeClr>
                </a:solidFill>
              </a:rPr>
              <a:t>“Navarre shall be the wonder of the world”</a:t>
            </a:r>
          </a:p>
        </p:txBody>
      </p:sp>
      <p:sp>
        <p:nvSpPr>
          <p:cNvPr id="2051" name="Subtitle 2"/>
          <p:cNvSpPr>
            <a:spLocks noGrp="1"/>
          </p:cNvSpPr>
          <p:nvPr>
            <p:ph type="subTitle" idx="1"/>
          </p:nvPr>
        </p:nvSpPr>
        <p:spPr>
          <a:xfrm>
            <a:off x="2467908" y="4837114"/>
            <a:ext cx="8948645" cy="1752600"/>
          </a:xfrm>
        </p:spPr>
        <p:txBody>
          <a:bodyPr>
            <a:normAutofit/>
          </a:bodyPr>
          <a:lstStyle/>
          <a:p>
            <a:r>
              <a:rPr lang="en-GB" altLang="en-US" sz="3600" b="1" dirty="0"/>
              <a:t>W. Shakespeare, Loves Labours Lost (Scene I)</a:t>
            </a:r>
          </a:p>
        </p:txBody>
      </p:sp>
      <p:pic>
        <p:nvPicPr>
          <p:cNvPr id="2052"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53514" y="188914"/>
            <a:ext cx="8096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descr="C:\Users\mreg\Music\New LOGO\Logo\logo_CoR-vertical-positive-en-quadri_M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9" y="284164"/>
            <a:ext cx="18002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17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596317" y="1524041"/>
            <a:ext cx="55664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fr-FR" altLang="en-US" sz="1800" dirty="0">
                <a:solidFill>
                  <a:srgbClr val="359AC2"/>
                </a:solidFill>
                <a:latin typeface="Verdana" panose="020B0604030504040204" pitchFamily="34" charset="0"/>
              </a:rPr>
              <a:t>Population mondiale</a:t>
            </a:r>
            <a:r>
              <a:rPr lang="en-US" altLang="en-US" sz="1800" dirty="0">
                <a:solidFill>
                  <a:srgbClr val="359AC2"/>
                </a:solidFill>
                <a:latin typeface="Verdana" panose="020B0604030504040204" pitchFamily="34" charset="0"/>
              </a:rPr>
              <a:t> (2015)</a:t>
            </a:r>
          </a:p>
        </p:txBody>
      </p:sp>
      <p:pic>
        <p:nvPicPr>
          <p:cNvPr id="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01" y="2234643"/>
            <a:ext cx="5538788"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eu flag bilaketarekin bat datozen irudi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2498" y="-6124"/>
            <a:ext cx="1299502" cy="86673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6514089" y="1524041"/>
            <a:ext cx="9237" cy="511690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3319BE2A-29B5-4950-B79E-BEB404686EB3}"/>
              </a:ext>
            </a:extLst>
          </p:cNvPr>
          <p:cNvPicPr>
            <a:picLocks noChangeAspect="1"/>
          </p:cNvPicPr>
          <p:nvPr/>
        </p:nvPicPr>
        <p:blipFill>
          <a:blip r:embed="rId4"/>
          <a:stretch>
            <a:fillRect/>
          </a:stretch>
        </p:blipFill>
        <p:spPr>
          <a:xfrm>
            <a:off x="6624506" y="1539820"/>
            <a:ext cx="5530084" cy="3783742"/>
          </a:xfrm>
          <a:prstGeom prst="rect">
            <a:avLst/>
          </a:prstGeom>
        </p:spPr>
      </p:pic>
      <p:sp>
        <p:nvSpPr>
          <p:cNvPr id="14" name="CuadroTexto 13">
            <a:extLst>
              <a:ext uri="{FF2B5EF4-FFF2-40B4-BE49-F238E27FC236}">
                <a16:creationId xmlns:a16="http://schemas.microsoft.com/office/drawing/2014/main" id="{8583026C-C9B4-4E72-9F6F-E629D92CFFCB}"/>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5" name="Imagen 14">
            <a:extLst>
              <a:ext uri="{FF2B5EF4-FFF2-40B4-BE49-F238E27FC236}">
                <a16:creationId xmlns:a16="http://schemas.microsoft.com/office/drawing/2014/main" id="{DF1C6160-3E2C-4119-81AE-C8211AFB54A0}"/>
              </a:ext>
            </a:extLst>
          </p:cNvPr>
          <p:cNvPicPr>
            <a:picLocks noChangeAspect="1"/>
          </p:cNvPicPr>
          <p:nvPr/>
        </p:nvPicPr>
        <p:blipFill>
          <a:blip r:embed="rId5"/>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4226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390032" y="1605584"/>
            <a:ext cx="4635713" cy="4130197"/>
          </a:xfrm>
          <a:prstGeom prst="rect">
            <a:avLst/>
          </a:prstGeom>
        </p:spPr>
      </p:pic>
      <p:pic>
        <p:nvPicPr>
          <p:cNvPr id="7" name="Imagen 6"/>
          <p:cNvPicPr>
            <a:picLocks noChangeAspect="1"/>
          </p:cNvPicPr>
          <p:nvPr/>
        </p:nvPicPr>
        <p:blipFill>
          <a:blip r:embed="rId3"/>
          <a:stretch>
            <a:fillRect/>
          </a:stretch>
        </p:blipFill>
        <p:spPr>
          <a:xfrm>
            <a:off x="251732" y="1605584"/>
            <a:ext cx="6946081" cy="3941146"/>
          </a:xfrm>
          <a:prstGeom prst="rect">
            <a:avLst/>
          </a:prstGeom>
        </p:spPr>
      </p:pic>
      <p:pic>
        <p:nvPicPr>
          <p:cNvPr id="11" name="Picture 4" descr="eu flag bilaketarekin bat datozen irudia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1853" y="0"/>
            <a:ext cx="1380147" cy="92052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5DF5B2C-365C-4184-9369-C8AA1075250E}"/>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2" name="Imagen 11">
            <a:extLst>
              <a:ext uri="{FF2B5EF4-FFF2-40B4-BE49-F238E27FC236}">
                <a16:creationId xmlns:a16="http://schemas.microsoft.com/office/drawing/2014/main" id="{FE83FB9C-65AA-4B76-A909-7D53185F79E8}"/>
              </a:ext>
            </a:extLst>
          </p:cNvPr>
          <p:cNvPicPr>
            <a:picLocks noChangeAspect="1"/>
          </p:cNvPicPr>
          <p:nvPr/>
        </p:nvPicPr>
        <p:blipFill>
          <a:blip r:embed="rId5"/>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40111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095815" y="871536"/>
            <a:ext cx="5910894" cy="2655434"/>
          </a:xfrm>
          <a:prstGeom prst="rect">
            <a:avLst/>
          </a:prstGeom>
        </p:spPr>
      </p:pic>
      <p:pic>
        <p:nvPicPr>
          <p:cNvPr id="8" name="Imagen 7"/>
          <p:cNvPicPr>
            <a:picLocks noChangeAspect="1"/>
          </p:cNvPicPr>
          <p:nvPr/>
        </p:nvPicPr>
        <p:blipFill>
          <a:blip r:embed="rId3"/>
          <a:stretch>
            <a:fillRect/>
          </a:stretch>
        </p:blipFill>
        <p:spPr>
          <a:xfrm>
            <a:off x="459241" y="1731508"/>
            <a:ext cx="5467350" cy="3590925"/>
          </a:xfrm>
          <a:prstGeom prst="rect">
            <a:avLst/>
          </a:prstGeom>
        </p:spPr>
      </p:pic>
      <p:sp>
        <p:nvSpPr>
          <p:cNvPr id="9" name="Rectángulo 8"/>
          <p:cNvSpPr/>
          <p:nvPr/>
        </p:nvSpPr>
        <p:spPr>
          <a:xfrm>
            <a:off x="348343" y="5427506"/>
            <a:ext cx="6096000" cy="923330"/>
          </a:xfrm>
          <a:prstGeom prst="rect">
            <a:avLst/>
          </a:prstGeom>
        </p:spPr>
        <p:txBody>
          <a:bodyPr>
            <a:spAutoFit/>
          </a:bodyPr>
          <a:lstStyle/>
          <a:p>
            <a:r>
              <a:rPr lang="fr-FR" dirty="0"/>
              <a:t>Au cours de la période 2007-2015, la croissance moyenne annuelle du PIB par habitant aux États-Unis n'était que de 0,5%, au Japon, 0,2 pour cent et dans l'UE de 0,1 pour cent</a:t>
            </a:r>
            <a:r>
              <a:rPr lang="en-US" dirty="0"/>
              <a:t>.</a:t>
            </a:r>
            <a:endParaRPr lang="eu-ES" dirty="0"/>
          </a:p>
        </p:txBody>
      </p:sp>
      <p:sp>
        <p:nvSpPr>
          <p:cNvPr id="10" name="Rectángulo 9"/>
          <p:cNvSpPr/>
          <p:nvPr/>
        </p:nvSpPr>
        <p:spPr>
          <a:xfrm>
            <a:off x="348343" y="6350836"/>
            <a:ext cx="6096000" cy="215444"/>
          </a:xfrm>
          <a:prstGeom prst="rect">
            <a:avLst/>
          </a:prstGeom>
        </p:spPr>
        <p:txBody>
          <a:bodyPr>
            <a:spAutoFit/>
          </a:bodyPr>
          <a:lstStyle/>
          <a:p>
            <a:r>
              <a:rPr lang="eu-ES" sz="800" dirty="0"/>
              <a:t>http://www.huffingtonpost.com/john_ross-/china-india-growth_b_11655472.html</a:t>
            </a:r>
          </a:p>
        </p:txBody>
      </p:sp>
      <p:pic>
        <p:nvPicPr>
          <p:cNvPr id="2" name="Imagen 1"/>
          <p:cNvPicPr>
            <a:picLocks noChangeAspect="1"/>
          </p:cNvPicPr>
          <p:nvPr/>
        </p:nvPicPr>
        <p:blipFill>
          <a:blip r:embed="rId4"/>
          <a:stretch>
            <a:fillRect/>
          </a:stretch>
        </p:blipFill>
        <p:spPr>
          <a:xfrm>
            <a:off x="6282417" y="3665551"/>
            <a:ext cx="4226070" cy="3192449"/>
          </a:xfrm>
          <a:prstGeom prst="rect">
            <a:avLst/>
          </a:prstGeom>
        </p:spPr>
      </p:pic>
      <p:pic>
        <p:nvPicPr>
          <p:cNvPr id="14" name="Picture 4" descr="eu flag bilaketarekin bat datozen irudia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5092" y="-6124"/>
            <a:ext cx="1246908" cy="83165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flipV="1">
            <a:off x="6003636" y="3592945"/>
            <a:ext cx="6188364" cy="269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B669246-82AC-42EF-8E05-74E095768AB3}"/>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6" name="Imagen 15">
            <a:extLst>
              <a:ext uri="{FF2B5EF4-FFF2-40B4-BE49-F238E27FC236}">
                <a16:creationId xmlns:a16="http://schemas.microsoft.com/office/drawing/2014/main" id="{BCB1F89F-50B9-47C0-A53E-F3A8E20D5C3F}"/>
              </a:ext>
            </a:extLst>
          </p:cNvPr>
          <p:cNvPicPr>
            <a:picLocks noChangeAspect="1"/>
          </p:cNvPicPr>
          <p:nvPr/>
        </p:nvPicPr>
        <p:blipFill>
          <a:blip r:embed="rId6"/>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55700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45979" y="1448852"/>
            <a:ext cx="5672870" cy="4214132"/>
          </a:xfrm>
          <a:prstGeom prst="rect">
            <a:avLst/>
          </a:prstGeom>
        </p:spPr>
      </p:pic>
      <p:pic>
        <p:nvPicPr>
          <p:cNvPr id="6" name="Imagen 5"/>
          <p:cNvPicPr>
            <a:picLocks noChangeAspect="1"/>
          </p:cNvPicPr>
          <p:nvPr/>
        </p:nvPicPr>
        <p:blipFill>
          <a:blip r:embed="rId3"/>
          <a:stretch>
            <a:fillRect/>
          </a:stretch>
        </p:blipFill>
        <p:spPr>
          <a:xfrm>
            <a:off x="6626423" y="3357065"/>
            <a:ext cx="4324350" cy="3257550"/>
          </a:xfrm>
          <a:prstGeom prst="rect">
            <a:avLst/>
          </a:prstGeom>
        </p:spPr>
      </p:pic>
      <p:pic>
        <p:nvPicPr>
          <p:cNvPr id="9" name="Imagen 8"/>
          <p:cNvPicPr>
            <a:picLocks noChangeAspect="1"/>
          </p:cNvPicPr>
          <p:nvPr/>
        </p:nvPicPr>
        <p:blipFill>
          <a:blip r:embed="rId4"/>
          <a:stretch>
            <a:fillRect/>
          </a:stretch>
        </p:blipFill>
        <p:spPr>
          <a:xfrm>
            <a:off x="6728732" y="216802"/>
            <a:ext cx="4381500" cy="2895600"/>
          </a:xfrm>
          <a:prstGeom prst="rect">
            <a:avLst/>
          </a:prstGeom>
        </p:spPr>
      </p:pic>
      <p:pic>
        <p:nvPicPr>
          <p:cNvPr id="8" name="Picture 4" descr="eu flag bilaketarekin bat datozen irudia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5092" y="-6124"/>
            <a:ext cx="1246908" cy="83165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6003636" y="3113063"/>
            <a:ext cx="6188364" cy="269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8294188-B800-4C67-9E68-545794743C35}"/>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3" name="Imagen 12">
            <a:extLst>
              <a:ext uri="{FF2B5EF4-FFF2-40B4-BE49-F238E27FC236}">
                <a16:creationId xmlns:a16="http://schemas.microsoft.com/office/drawing/2014/main" id="{7839B73F-D792-4DEF-9CEA-419FCE0DEE57}"/>
              </a:ext>
            </a:extLst>
          </p:cNvPr>
          <p:cNvPicPr>
            <a:picLocks noChangeAspect="1"/>
          </p:cNvPicPr>
          <p:nvPr/>
        </p:nvPicPr>
        <p:blipFill>
          <a:blip r:embed="rId6"/>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283209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14939" y="1668364"/>
            <a:ext cx="8689031" cy="4890365"/>
          </a:xfrm>
          <a:prstGeom prst="rect">
            <a:avLst/>
          </a:prstGeom>
        </p:spPr>
      </p:pic>
      <p:sp>
        <p:nvSpPr>
          <p:cNvPr id="6" name="CuadroTexto 5"/>
          <p:cNvSpPr txBox="1"/>
          <p:nvPr/>
        </p:nvSpPr>
        <p:spPr>
          <a:xfrm>
            <a:off x="5149212" y="490545"/>
            <a:ext cx="2552878" cy="646331"/>
          </a:xfrm>
          <a:prstGeom prst="rect">
            <a:avLst/>
          </a:prstGeom>
          <a:noFill/>
        </p:spPr>
        <p:txBody>
          <a:bodyPr wrap="none" rtlCol="0">
            <a:spAutoFit/>
          </a:bodyPr>
          <a:lstStyle/>
          <a:p>
            <a:r>
              <a:rPr lang="eu-ES" sz="3600" dirty="0"/>
              <a:t>Europe 1945</a:t>
            </a:r>
          </a:p>
        </p:txBody>
      </p:sp>
      <p:pic>
        <p:nvPicPr>
          <p:cNvPr id="9" name="Picture 4" descr="eu flag bilaketarekin bat datozen irudi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5092" y="-6124"/>
            <a:ext cx="1246908" cy="83165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5F5816F-02B3-4597-8636-929494358DCB}"/>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1" name="Imagen 10">
            <a:extLst>
              <a:ext uri="{FF2B5EF4-FFF2-40B4-BE49-F238E27FC236}">
                <a16:creationId xmlns:a16="http://schemas.microsoft.com/office/drawing/2014/main" id="{1D59CFFD-84DD-4863-9F75-27DEAC7DA892}"/>
              </a:ext>
            </a:extLst>
          </p:cNvPr>
          <p:cNvPicPr>
            <a:picLocks noChangeAspect="1"/>
          </p:cNvPicPr>
          <p:nvPr/>
        </p:nvPicPr>
        <p:blipFill>
          <a:blip r:embed="rId4"/>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40302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881092" y="1908721"/>
            <a:ext cx="5233988" cy="3768471"/>
          </a:xfrm>
          <a:prstGeom prst="rect">
            <a:avLst/>
          </a:prstGeom>
        </p:spPr>
      </p:pic>
      <p:pic>
        <p:nvPicPr>
          <p:cNvPr id="6" name="Marcador de contenido 5"/>
          <p:cNvPicPr>
            <a:picLocks noGrp="1" noChangeAspect="1"/>
          </p:cNvPicPr>
          <p:nvPr>
            <p:ph idx="1"/>
          </p:nvPr>
        </p:nvPicPr>
        <p:blipFill>
          <a:blip r:embed="rId3"/>
          <a:stretch>
            <a:fillRect/>
          </a:stretch>
        </p:blipFill>
        <p:spPr>
          <a:xfrm>
            <a:off x="91766" y="1908721"/>
            <a:ext cx="5865688" cy="4587648"/>
          </a:xfrm>
          <a:prstGeom prst="rect">
            <a:avLst/>
          </a:prstGeom>
        </p:spPr>
      </p:pic>
      <p:pic>
        <p:nvPicPr>
          <p:cNvPr id="7" name="Picture 2" descr="http://internationalschoolhistory.net/skills/source_types/source_type_images/stats-ww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704" y="4772344"/>
            <a:ext cx="40957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u flag bilaketarekin bat datozen irudia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5092" y="-6124"/>
            <a:ext cx="1246908" cy="8316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6096000" y="3521173"/>
            <a:ext cx="646546" cy="681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61704" y="1015853"/>
            <a:ext cx="158889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1945</a:t>
            </a:r>
          </a:p>
        </p:txBody>
      </p:sp>
      <p:sp>
        <p:nvSpPr>
          <p:cNvPr id="4" name="Rectangle 3"/>
          <p:cNvSpPr/>
          <p:nvPr/>
        </p:nvSpPr>
        <p:spPr>
          <a:xfrm>
            <a:off x="8573422" y="1015853"/>
            <a:ext cx="158889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2017</a:t>
            </a:r>
          </a:p>
        </p:txBody>
      </p:sp>
      <p:sp>
        <p:nvSpPr>
          <p:cNvPr id="11" name="CuadroTexto 10">
            <a:extLst>
              <a:ext uri="{FF2B5EF4-FFF2-40B4-BE49-F238E27FC236}">
                <a16:creationId xmlns:a16="http://schemas.microsoft.com/office/drawing/2014/main" id="{A66C256D-D948-4400-AC43-3CCB8D406E37}"/>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2" name="Imagen 11">
            <a:extLst>
              <a:ext uri="{FF2B5EF4-FFF2-40B4-BE49-F238E27FC236}">
                <a16:creationId xmlns:a16="http://schemas.microsoft.com/office/drawing/2014/main" id="{27177D5B-8C79-4CDC-A958-6888F63152FD}"/>
              </a:ext>
            </a:extLst>
          </p:cNvPr>
          <p:cNvPicPr>
            <a:picLocks noChangeAspect="1"/>
          </p:cNvPicPr>
          <p:nvPr/>
        </p:nvPicPr>
        <p:blipFill>
          <a:blip r:embed="rId6"/>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414346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459241" y="2376375"/>
            <a:ext cx="10458450" cy="4333875"/>
          </a:xfrm>
          <a:prstGeom prst="rect">
            <a:avLst/>
          </a:prstGeom>
        </p:spPr>
      </p:pic>
      <p:pic>
        <p:nvPicPr>
          <p:cNvPr id="7" name="Imagen 6"/>
          <p:cNvPicPr>
            <a:picLocks noChangeAspect="1"/>
          </p:cNvPicPr>
          <p:nvPr/>
        </p:nvPicPr>
        <p:blipFill>
          <a:blip r:embed="rId3"/>
          <a:stretch>
            <a:fillRect/>
          </a:stretch>
        </p:blipFill>
        <p:spPr>
          <a:xfrm>
            <a:off x="6053138" y="229601"/>
            <a:ext cx="5790519" cy="4137499"/>
          </a:xfrm>
          <a:prstGeom prst="rect">
            <a:avLst/>
          </a:prstGeom>
        </p:spPr>
      </p:pic>
      <p:pic>
        <p:nvPicPr>
          <p:cNvPr id="8" name="Imagen 7"/>
          <p:cNvPicPr>
            <a:picLocks noChangeAspect="1"/>
          </p:cNvPicPr>
          <p:nvPr/>
        </p:nvPicPr>
        <p:blipFill>
          <a:blip r:embed="rId4"/>
          <a:stretch>
            <a:fillRect/>
          </a:stretch>
        </p:blipFill>
        <p:spPr>
          <a:xfrm>
            <a:off x="4212771" y="6423386"/>
            <a:ext cx="4333875" cy="180975"/>
          </a:xfrm>
          <a:prstGeom prst="rect">
            <a:avLst/>
          </a:prstGeom>
        </p:spPr>
      </p:pic>
      <p:sp>
        <p:nvSpPr>
          <p:cNvPr id="11" name="CuadroTexto 10">
            <a:extLst>
              <a:ext uri="{FF2B5EF4-FFF2-40B4-BE49-F238E27FC236}">
                <a16:creationId xmlns:a16="http://schemas.microsoft.com/office/drawing/2014/main" id="{7746204C-B0D0-4816-A071-9DAD5315A8D0}"/>
              </a:ext>
            </a:extLst>
          </p:cNvPr>
          <p:cNvSpPr txBox="1"/>
          <p:nvPr/>
        </p:nvSpPr>
        <p:spPr>
          <a:xfrm>
            <a:off x="288509" y="258617"/>
            <a:ext cx="2259819"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000" dirty="0"/>
              <a:t>UE </a:t>
            </a:r>
            <a:r>
              <a:rPr lang="es-ES" sz="2000" dirty="0" err="1"/>
              <a:t>dans</a:t>
            </a:r>
            <a:r>
              <a:rPr lang="es-ES" sz="2000" dirty="0"/>
              <a:t> la monde</a:t>
            </a:r>
          </a:p>
        </p:txBody>
      </p:sp>
      <p:pic>
        <p:nvPicPr>
          <p:cNvPr id="12" name="Imagen 11">
            <a:extLst>
              <a:ext uri="{FF2B5EF4-FFF2-40B4-BE49-F238E27FC236}">
                <a16:creationId xmlns:a16="http://schemas.microsoft.com/office/drawing/2014/main" id="{9F72C7C2-C109-4C83-92EE-41AA033D2CBE}"/>
              </a:ext>
            </a:extLst>
          </p:cNvPr>
          <p:cNvPicPr>
            <a:picLocks noChangeAspect="1"/>
          </p:cNvPicPr>
          <p:nvPr/>
        </p:nvPicPr>
        <p:blipFill>
          <a:blip r:embed="rId5"/>
          <a:stretch>
            <a:fillRect/>
          </a:stretch>
        </p:blipFill>
        <p:spPr>
          <a:xfrm>
            <a:off x="11110562" y="6204389"/>
            <a:ext cx="921544" cy="535980"/>
          </a:xfrm>
          <a:prstGeom prst="rect">
            <a:avLst/>
          </a:prstGeom>
        </p:spPr>
      </p:pic>
    </p:spTree>
    <p:extLst>
      <p:ext uri="{BB962C8B-B14F-4D97-AF65-F5344CB8AC3E}">
        <p14:creationId xmlns:p14="http://schemas.microsoft.com/office/powerpoint/2010/main" val="12549519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914</Words>
  <Application>Microsoft Office PowerPoint</Application>
  <PresentationFormat>Panorámica</PresentationFormat>
  <Paragraphs>86</Paragraphs>
  <Slides>25</Slides>
  <Notes>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ＭＳ Ｐゴシック</vt:lpstr>
      <vt:lpstr>Arial</vt:lpstr>
      <vt:lpstr>Arial Black</vt:lpstr>
      <vt:lpstr>Calibri</vt:lpstr>
      <vt:lpstr>Calibri Light</vt:lpstr>
      <vt:lpstr>Verdana</vt:lpstr>
      <vt:lpstr>Tema de Office</vt:lpstr>
      <vt:lpstr>Microsoft Excel Chart</vt:lpstr>
      <vt:lpstr>Presentación de PowerPoint</vt:lpstr>
      <vt:lpstr>Réflexions et scénarios pour l’EU-27 à l’horizon 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OPINION    Les stratégies de spécialisation intelligente (RIS3): incidence  sur les régions et la coopération interrégionale</vt:lpstr>
      <vt:lpstr>Stratégies de Spécialisation intelligente (RIS3)</vt:lpstr>
      <vt:lpstr>Presentación de PowerPoint</vt:lpstr>
      <vt:lpstr>Presentación de PowerPoint</vt:lpstr>
      <vt:lpstr>Presentación de PowerPoint</vt:lpstr>
      <vt:lpstr>S3 et la coopération interrégionale </vt:lpstr>
      <vt:lpstr>S3 et la coopération interrégionale : Vanguard Initiative </vt:lpstr>
      <vt:lpstr>NAFARROA</vt:lpstr>
      <vt:lpstr>Navarre</vt:lpstr>
      <vt:lpstr>Presentación de PowerPoint</vt:lpstr>
      <vt:lpstr>Presentación de PowerPoint</vt:lpstr>
      <vt:lpstr>Presentación de PowerPoint</vt:lpstr>
      <vt:lpstr>S3 au niveau de la Navarre</vt:lpstr>
      <vt:lpstr>“Navarre shall be the wonder of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Mikel Irujo</dc:creator>
  <cp:lastModifiedBy>Mikel Irujo</cp:lastModifiedBy>
  <cp:revision>34</cp:revision>
  <dcterms:created xsi:type="dcterms:W3CDTF">2017-04-01T00:13:03Z</dcterms:created>
  <dcterms:modified xsi:type="dcterms:W3CDTF">2017-08-25T07:04:29Z</dcterms:modified>
</cp:coreProperties>
</file>