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notesMasterIdLst>
    <p:notesMasterId r:id="rId21"/>
  </p:notesMasterIdLst>
  <p:handoutMasterIdLst>
    <p:handoutMasterId r:id="rId22"/>
  </p:handoutMasterIdLst>
  <p:sldIdLst>
    <p:sldId id="554" r:id="rId2"/>
    <p:sldId id="629" r:id="rId3"/>
    <p:sldId id="681" r:id="rId4"/>
    <p:sldId id="660" r:id="rId5"/>
    <p:sldId id="662" r:id="rId6"/>
    <p:sldId id="716" r:id="rId7"/>
    <p:sldId id="722" r:id="rId8"/>
    <p:sldId id="701" r:id="rId9"/>
    <p:sldId id="631" r:id="rId10"/>
    <p:sldId id="692" r:id="rId11"/>
    <p:sldId id="705" r:id="rId12"/>
    <p:sldId id="706" r:id="rId13"/>
    <p:sldId id="725" r:id="rId14"/>
    <p:sldId id="719" r:id="rId15"/>
    <p:sldId id="717" r:id="rId16"/>
    <p:sldId id="718" r:id="rId17"/>
    <p:sldId id="723" r:id="rId18"/>
    <p:sldId id="724" r:id="rId19"/>
    <p:sldId id="680" r:id="rId20"/>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kern="1200">
        <a:solidFill>
          <a:schemeClr val="tx1"/>
        </a:solidFill>
        <a:latin typeface="Verdana"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7C9F"/>
    <a:srgbClr val="FF05FF"/>
    <a:srgbClr val="246480"/>
    <a:srgbClr val="FF3300"/>
    <a:srgbClr val="FF5DFF"/>
    <a:srgbClr val="CC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54" autoAdjust="0"/>
    <p:restoredTop sz="60238" autoAdjust="0"/>
  </p:normalViewPr>
  <p:slideViewPr>
    <p:cSldViewPr>
      <p:cViewPr varScale="1">
        <p:scale>
          <a:sx n="66" d="100"/>
          <a:sy n="66" d="100"/>
        </p:scale>
        <p:origin x="-2214" y="-102"/>
      </p:cViewPr>
      <p:guideLst>
        <p:guide orient="horz" pos="2160"/>
        <p:guide pos="2880"/>
      </p:guideLst>
    </p:cSldViewPr>
  </p:slideViewPr>
  <p:outlineViewPr>
    <p:cViewPr>
      <p:scale>
        <a:sx n="33" d="100"/>
        <a:sy n="33" d="100"/>
      </p:scale>
      <p:origin x="0" y="1575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521" y="-74"/>
      </p:cViewPr>
      <p:guideLst>
        <p:guide orient="horz" pos="3126"/>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C50125\AppData\Local\Microsoft\Windows\Temporary%20Internet%20Files\Content.Outlook\W2TSP5BZ\graph%20(3).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C50125\AppData\Local\Microsoft\Windows\Temporary%20Internet%20Files\Content.Outlook\W2TSP5BZ\graph%20(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rvfic1.r15.an.cnav\regime_local$\Nouvelle%20arborescence\Articulation%20ANI%20RLAM\analyse%20couverture%20ANI\estimation\2014\Copie%20de%20France_ANI-RL2014%20scenario%20b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sz="2800"/>
            </a:pPr>
            <a:r>
              <a:rPr lang="en-US" sz="2400" b="1" dirty="0" err="1" smtClean="0">
                <a:solidFill>
                  <a:schemeClr val="accent1"/>
                </a:solidFill>
              </a:rPr>
              <a:t>Financement</a:t>
            </a:r>
            <a:r>
              <a:rPr lang="en-US" sz="2400" b="1" dirty="0" smtClean="0">
                <a:solidFill>
                  <a:schemeClr val="accent1"/>
                </a:solidFill>
              </a:rPr>
              <a:t> </a:t>
            </a:r>
            <a:r>
              <a:rPr lang="en-US" sz="2400" b="1" dirty="0" err="1" smtClean="0">
                <a:solidFill>
                  <a:schemeClr val="accent1"/>
                </a:solidFill>
              </a:rPr>
              <a:t>selon</a:t>
            </a:r>
            <a:r>
              <a:rPr lang="en-US" sz="2400" b="1" dirty="0" smtClean="0">
                <a:solidFill>
                  <a:schemeClr val="accent1"/>
                </a:solidFill>
              </a:rPr>
              <a:t> les nouveaux </a:t>
            </a:r>
            <a:r>
              <a:rPr lang="en-US" sz="2400" b="1" dirty="0" err="1" smtClean="0">
                <a:solidFill>
                  <a:schemeClr val="accent1"/>
                </a:solidFill>
              </a:rPr>
              <a:t>textes</a:t>
            </a:r>
            <a:r>
              <a:rPr lang="en-US" sz="2400" b="1" dirty="0" smtClean="0">
                <a:solidFill>
                  <a:schemeClr val="accent1"/>
                </a:solidFill>
              </a:rPr>
              <a:t> </a:t>
            </a:r>
            <a:r>
              <a:rPr lang="en-US" sz="2400" b="1" dirty="0" err="1" smtClean="0">
                <a:solidFill>
                  <a:schemeClr val="accent1"/>
                </a:solidFill>
              </a:rPr>
              <a:t>régissant</a:t>
            </a:r>
            <a:r>
              <a:rPr lang="en-US" sz="2400" b="1" dirty="0" smtClean="0">
                <a:solidFill>
                  <a:schemeClr val="accent1"/>
                </a:solidFill>
              </a:rPr>
              <a:t> la </a:t>
            </a:r>
            <a:r>
              <a:rPr lang="en-US" sz="2400" b="1" dirty="0" err="1" smtClean="0">
                <a:solidFill>
                  <a:schemeClr val="accent1"/>
                </a:solidFill>
              </a:rPr>
              <a:t>généralisation</a:t>
            </a:r>
            <a:r>
              <a:rPr lang="en-US" sz="2400" b="1" baseline="0" dirty="0" smtClean="0">
                <a:solidFill>
                  <a:schemeClr val="accent1"/>
                </a:solidFill>
              </a:rPr>
              <a:t> de la </a:t>
            </a:r>
            <a:r>
              <a:rPr lang="en-US" sz="2400" b="1" baseline="0" dirty="0" err="1" smtClean="0">
                <a:solidFill>
                  <a:schemeClr val="accent1"/>
                </a:solidFill>
              </a:rPr>
              <a:t>complémentaire</a:t>
            </a:r>
            <a:r>
              <a:rPr lang="en-US" sz="2400" b="1" baseline="0" dirty="0" smtClean="0">
                <a:solidFill>
                  <a:schemeClr val="accent1"/>
                </a:solidFill>
              </a:rPr>
              <a:t> santé</a:t>
            </a:r>
            <a:endParaRPr lang="en-US" sz="2400" b="1" dirty="0">
              <a:solidFill>
                <a:schemeClr val="accent1"/>
              </a:solidFill>
            </a:endParaRPr>
          </a:p>
        </c:rich>
      </c:tx>
      <c:layout>
        <c:manualLayout>
          <c:xMode val="edge"/>
          <c:yMode val="edge"/>
          <c:x val="0.15450285303634992"/>
          <c:y val="0"/>
        </c:manualLayout>
      </c:layout>
    </c:title>
    <c:plotArea>
      <c:layout>
        <c:manualLayout>
          <c:layoutTarget val="inner"/>
          <c:xMode val="edge"/>
          <c:yMode val="edge"/>
          <c:x val="0.17203619017306451"/>
          <c:y val="0.40673102719920962"/>
          <c:w val="0.2777666845825939"/>
          <c:h val="0.37818407907232438"/>
        </c:manualLayout>
      </c:layout>
      <c:pieChart>
        <c:varyColors val="1"/>
        <c:ser>
          <c:idx val="0"/>
          <c:order val="0"/>
          <c:tx>
            <c:strRef>
              <c:f>Feuil1!$B$5</c:f>
              <c:strCache>
                <c:ptCount val="1"/>
                <c:pt idx="0">
                  <c:v> Pour les bénéficiaires du régime local Alsace Moselle</c:v>
                </c:pt>
              </c:strCache>
            </c:strRef>
          </c:tx>
          <c:dPt>
            <c:idx val="1"/>
            <c:spPr>
              <a:solidFill>
                <a:schemeClr val="tx2">
                  <a:lumMod val="40000"/>
                  <a:lumOff val="60000"/>
                </a:schemeClr>
              </a:solidFill>
            </c:spPr>
          </c:dPt>
          <c:dPt>
            <c:idx val="2"/>
            <c:explosion val="20"/>
            <c:spPr>
              <a:solidFill>
                <a:srgbClr val="C00000"/>
              </a:solidFill>
              <a:ln w="12700">
                <a:solidFill>
                  <a:schemeClr val="tx1"/>
                </a:solidFill>
              </a:ln>
            </c:spPr>
          </c:dPt>
          <c:dLbls>
            <c:dLbl>
              <c:idx val="0"/>
              <c:layout>
                <c:manualLayout>
                  <c:x val="-0.15330291128813514"/>
                  <c:y val="0.12397456807893632"/>
                </c:manualLayout>
              </c:layout>
              <c:tx>
                <c:rich>
                  <a:bodyPr/>
                  <a:lstStyle/>
                  <a:p>
                    <a:r>
                      <a:rPr lang="fr-FR" sz="1400" dirty="0"/>
                      <a:t>Part du </a:t>
                    </a:r>
                    <a:r>
                      <a:rPr lang="fr-FR" sz="1400" b="1" u="sng" dirty="0">
                        <a:solidFill>
                          <a:schemeClr val="accent1"/>
                        </a:solidFill>
                      </a:rPr>
                      <a:t>salarié</a:t>
                    </a:r>
                    <a:r>
                      <a:rPr lang="fr-FR" sz="1400" dirty="0"/>
                      <a:t> au titre du régime local
</a:t>
                    </a:r>
                    <a:r>
                      <a:rPr lang="fr-FR" sz="1400" b="1" dirty="0">
                        <a:solidFill>
                          <a:schemeClr val="accent1"/>
                        </a:solidFill>
                      </a:rPr>
                      <a:t>72%</a:t>
                    </a:r>
                  </a:p>
                </c:rich>
              </c:tx>
              <c:dLblPos val="bestFit"/>
              <c:showVal val="1"/>
              <c:showCatName val="1"/>
              <c:separator>
</c:separator>
              <c:extLst>
                <c:ext xmlns:c15="http://schemas.microsoft.com/office/drawing/2012/chart" uri="{CE6537A1-D6FC-4f65-9D91-7224C49458BB}">
                  <c15:layout/>
                </c:ext>
              </c:extLst>
            </c:dLbl>
            <c:dLbl>
              <c:idx val="1"/>
              <c:layout>
                <c:manualLayout>
                  <c:x val="0"/>
                  <c:y val="0.20609497366101276"/>
                </c:manualLayout>
              </c:layout>
              <c:tx>
                <c:rich>
                  <a:bodyPr/>
                  <a:lstStyle/>
                  <a:p>
                    <a:r>
                      <a:rPr lang="fr-FR" sz="1400" dirty="0"/>
                      <a:t>Part du </a:t>
                    </a:r>
                    <a:r>
                      <a:rPr lang="fr-FR" sz="1400" b="1" u="sng" dirty="0">
                        <a:solidFill>
                          <a:schemeClr val="accent1"/>
                        </a:solidFill>
                      </a:rPr>
                      <a:t>salarié </a:t>
                    </a:r>
                    <a:r>
                      <a:rPr lang="fr-FR" sz="1400" dirty="0"/>
                      <a:t>au titre de la complémentaire santé
</a:t>
                    </a:r>
                    <a:r>
                      <a:rPr lang="fr-FR" sz="1400" b="1" dirty="0">
                        <a:solidFill>
                          <a:schemeClr val="accent1"/>
                        </a:solidFill>
                      </a:rPr>
                      <a:t>14%</a:t>
                    </a:r>
                  </a:p>
                </c:rich>
              </c:tx>
              <c:dLblPos val="bestFit"/>
              <c:showVal val="1"/>
              <c:showCatName val="1"/>
              <c:separator>
</c:separator>
            </c:dLbl>
            <c:dLbl>
              <c:idx val="2"/>
              <c:layout>
                <c:manualLayout>
                  <c:x val="-6.6841797357851132E-2"/>
                  <c:y val="0.14884640771985724"/>
                </c:manualLayout>
              </c:layout>
              <c:tx>
                <c:rich>
                  <a:bodyPr/>
                  <a:lstStyle/>
                  <a:p>
                    <a:r>
                      <a:rPr lang="fr-FR" sz="1400" dirty="0"/>
                      <a:t>Part de </a:t>
                    </a:r>
                    <a:r>
                      <a:rPr lang="fr-FR" sz="1400" b="1" u="sng" dirty="0">
                        <a:solidFill>
                          <a:srgbClr val="FF0000"/>
                        </a:solidFill>
                      </a:rPr>
                      <a:t>l</a:t>
                    </a:r>
                    <a:r>
                      <a:rPr lang="fr-FR" sz="1400" b="1" u="sng" dirty="0">
                        <a:solidFill>
                          <a:schemeClr val="accent6"/>
                        </a:solidFill>
                      </a:rPr>
                      <a:t>'employeur</a:t>
                    </a:r>
                    <a:r>
                      <a:rPr lang="fr-FR" sz="1400" dirty="0"/>
                      <a:t> au titre de la complémentaire santé
</a:t>
                    </a:r>
                    <a:r>
                      <a:rPr lang="fr-FR" sz="1400" b="1" dirty="0">
                        <a:solidFill>
                          <a:schemeClr val="accent6"/>
                        </a:solidFill>
                      </a:rPr>
                      <a:t>14%</a:t>
                    </a:r>
                  </a:p>
                </c:rich>
              </c:tx>
              <c:dLblPos val="bestFit"/>
              <c:showVal val="1"/>
              <c:showCatName val="1"/>
              <c:separator>
</c:separator>
              <c:extLst>
                <c:ext xmlns:c15="http://schemas.microsoft.com/office/drawing/2012/chart" uri="{CE6537A1-D6FC-4f65-9D91-7224C49458BB}">
                  <c15:layout/>
                </c:ext>
              </c:extLst>
            </c:dLbl>
            <c:spPr>
              <a:noFill/>
              <a:ln>
                <a:noFill/>
              </a:ln>
              <a:effectLst/>
            </c:spPr>
            <c:txPr>
              <a:bodyPr/>
              <a:lstStyle/>
              <a:p>
                <a:pPr>
                  <a:defRPr sz="1600" baseline="0"/>
                </a:pPr>
                <a:endParaRPr lang="fr-FR"/>
              </a:p>
            </c:txPr>
            <c:dLblPos val="ctr"/>
            <c:showVal val="1"/>
            <c:showCatName val="1"/>
            <c:separator> </c:separator>
            <c:showLeaderLines val="1"/>
            <c:extLst>
              <c:ext xmlns:c15="http://schemas.microsoft.com/office/drawing/2012/chart" uri="{CE6537A1-D6FC-4f65-9D91-7224C49458BB}"/>
            </c:extLst>
          </c:dLbls>
          <c:cat>
            <c:strRef>
              <c:f>Feuil1!$A$6:$A$8</c:f>
              <c:strCache>
                <c:ptCount val="3"/>
                <c:pt idx="0">
                  <c:v>Part du salarié au titre du régime local</c:v>
                </c:pt>
                <c:pt idx="1">
                  <c:v>Part du salarié au titre de la complémentaire santé</c:v>
                </c:pt>
                <c:pt idx="2">
                  <c:v>Part de l'employeur au titre de la complémentaire santé</c:v>
                </c:pt>
              </c:strCache>
            </c:strRef>
          </c:cat>
          <c:val>
            <c:numRef>
              <c:f>Feuil1!$B$6:$B$8</c:f>
              <c:numCache>
                <c:formatCode>0%</c:formatCode>
                <c:ptCount val="3"/>
                <c:pt idx="0">
                  <c:v>0.72000000000000064</c:v>
                </c:pt>
                <c:pt idx="1">
                  <c:v>0.14000000000000001</c:v>
                </c:pt>
                <c:pt idx="2">
                  <c:v>0.14000000000000001</c:v>
                </c:pt>
              </c:numCache>
            </c:numRef>
          </c:val>
        </c:ser>
        <c:dLbls/>
        <c:firstSliceAng val="0"/>
      </c:pieChart>
    </c:plotArea>
    <c:plotVisOnly val="1"/>
    <c:dispBlanksAs val="zero"/>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fr-FR"/>
  <c:chart>
    <c:autoTitleDeleted val="1"/>
    <c:plotArea>
      <c:layout>
        <c:manualLayout>
          <c:layoutTarget val="inner"/>
          <c:xMode val="edge"/>
          <c:yMode val="edge"/>
          <c:x val="0.56971878767768669"/>
          <c:y val="0.19988212595441518"/>
          <c:w val="0.52425781391530124"/>
          <c:h val="0.48024507974359809"/>
        </c:manualLayout>
      </c:layout>
      <c:pieChart>
        <c:varyColors val="1"/>
        <c:ser>
          <c:idx val="0"/>
          <c:order val="0"/>
          <c:tx>
            <c:strRef>
              <c:f>Feuil1!$B$1</c:f>
              <c:strCache>
                <c:ptCount val="1"/>
                <c:pt idx="0">
                  <c:v>Pour les non bénéficiaires du Régime Local</c:v>
                </c:pt>
              </c:strCache>
            </c:strRef>
          </c:tx>
          <c:dPt>
            <c:idx val="0"/>
            <c:explosion val="3"/>
            <c:spPr>
              <a:solidFill>
                <a:schemeClr val="accent1"/>
              </a:solidFill>
              <a:ln>
                <a:noFill/>
              </a:ln>
              <a:effectLst/>
            </c:spPr>
          </c:dPt>
          <c:dPt>
            <c:idx val="1"/>
            <c:explosion val="3"/>
            <c:spPr>
              <a:solidFill>
                <a:schemeClr val="accent6"/>
              </a:solidFill>
              <a:ln>
                <a:noFill/>
              </a:ln>
              <a:effectLst/>
            </c:spPr>
          </c:dPt>
          <c:dLbls>
            <c:dLbl>
              <c:idx val="0"/>
              <c:layout>
                <c:manualLayout>
                  <c:x val="-6.0856504993348519E-3"/>
                  <c:y val="0.33662979411672556"/>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mn-lt"/>
                        <a:ea typeface="+mn-ea"/>
                        <a:cs typeface="+mn-cs"/>
                      </a:defRPr>
                    </a:pPr>
                    <a:r>
                      <a:rPr lang="fr-FR" sz="1400" dirty="0"/>
                      <a:t>Part </a:t>
                    </a:r>
                    <a:r>
                      <a:rPr lang="fr-FR" sz="1400" b="1" u="sng" dirty="0">
                        <a:solidFill>
                          <a:schemeClr val="accent1"/>
                        </a:solidFill>
                      </a:rPr>
                      <a:t>du salarié </a:t>
                    </a:r>
                    <a:r>
                      <a:rPr lang="fr-FR" sz="1400" dirty="0"/>
                      <a:t>au titre de la complémentaire santé
</a:t>
                    </a:r>
                    <a:r>
                      <a:rPr lang="fr-FR" sz="1400" b="1" dirty="0">
                        <a:solidFill>
                          <a:schemeClr val="accent1"/>
                        </a:solidFill>
                      </a:rPr>
                      <a:t>50%</a:t>
                    </a:r>
                  </a:p>
                </c:rich>
              </c:tx>
              <c:numFmt formatCode="0%" sourceLinked="0"/>
              <c:spPr>
                <a:noFill/>
                <a:ln>
                  <a:noFill/>
                </a:ln>
                <a:effectLst/>
              </c:spPr>
              <c:dLblPos val="bestFit"/>
              <c:showVal val="1"/>
              <c:showCatName val="1"/>
              <c:separator>
</c:separator>
              <c:extLst>
                <c:ext xmlns:c15="http://schemas.microsoft.com/office/drawing/2012/chart" uri="{CE6537A1-D6FC-4f65-9D91-7224C49458BB}">
                  <c15:layout>
                    <c:manualLayout>
                      <c:w val="0.19995125932070199"/>
                      <c:h val="0.4435690664403063"/>
                    </c:manualLayout>
                  </c15:layout>
                </c:ext>
              </c:extLst>
            </c:dLbl>
            <c:dLbl>
              <c:idx val="1"/>
              <c:layout>
                <c:manualLayout>
                  <c:x val="7.1315692828954474E-2"/>
                  <c:y val="0.33498862797323858"/>
                </c:manualLayout>
              </c:layout>
              <c:tx>
                <c:rich>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r>
                      <a:rPr lang="fr-FR" sz="1400" dirty="0"/>
                      <a:t>Part </a:t>
                    </a:r>
                    <a:r>
                      <a:rPr lang="fr-FR" sz="1400" b="1" u="sng" dirty="0">
                        <a:solidFill>
                          <a:srgbClr val="C00000"/>
                        </a:solidFill>
                      </a:rPr>
                      <a:t>de l'employeur</a:t>
                    </a:r>
                    <a:r>
                      <a:rPr lang="fr-FR" sz="1400" b="1" u="sng" dirty="0">
                        <a:solidFill>
                          <a:schemeClr val="accent2"/>
                        </a:solidFill>
                      </a:rPr>
                      <a:t> </a:t>
                    </a:r>
                    <a:r>
                      <a:rPr lang="fr-FR" sz="1400" dirty="0"/>
                      <a:t>au titre de la complémentaire santé
</a:t>
                    </a:r>
                    <a:r>
                      <a:rPr lang="fr-FR" sz="1400" b="1" dirty="0">
                        <a:solidFill>
                          <a:schemeClr val="accent6"/>
                        </a:solidFill>
                      </a:rPr>
                      <a:t>50%</a:t>
                    </a:r>
                  </a:p>
                </c:rich>
              </c:tx>
              <c:spPr>
                <a:noFill/>
                <a:ln>
                  <a:noFill/>
                </a:ln>
                <a:effectLst/>
              </c:spPr>
              <c:dLblPos val="bestFit"/>
              <c:showVal val="1"/>
              <c:showCatName val="1"/>
              <c:separator>
</c:separator>
              <c:extLst>
                <c:ext xmlns:c15="http://schemas.microsoft.com/office/drawing/2012/chart" uri="{CE6537A1-D6FC-4f65-9D91-7224C49458BB}">
                  <c15:layout>
                    <c:manualLayout>
                      <c:w val="0.25616780466644051"/>
                      <c:h val="0.28568093798079475"/>
                    </c:manualLayout>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fr-FR"/>
              </a:p>
            </c:txPr>
            <c:dLblPos val="bestFit"/>
            <c:showVal val="1"/>
            <c:showCatName val="1"/>
            <c:separator>
</c:separator>
            <c:showLeaderLines val="1"/>
            <c:leaderLines>
              <c:spPr>
                <a:ln w="12700" cap="flat" cmpd="sng" algn="ctr">
                  <a:solidFill>
                    <a:schemeClr val="tx1">
                      <a:shade val="95000"/>
                      <a:satMod val="105000"/>
                    </a:schemeClr>
                  </a:solidFill>
                  <a:prstDash val="solid"/>
                  <a:round/>
                </a:ln>
                <a:effectLst/>
              </c:spPr>
            </c:leaderLines>
            <c:extLst>
              <c:ext xmlns:c15="http://schemas.microsoft.com/office/drawing/2012/chart" uri="{CE6537A1-D6FC-4f65-9D91-7224C49458BB}"/>
            </c:extLst>
          </c:dLbls>
          <c:cat>
            <c:strRef>
              <c:f>Feuil1!$A$2:$A$3</c:f>
              <c:strCache>
                <c:ptCount val="2"/>
                <c:pt idx="0">
                  <c:v>Part du salarié au titre de la complémentaire santé</c:v>
                </c:pt>
                <c:pt idx="1">
                  <c:v>Part de l'employeur au titre de la complémentaire santé</c:v>
                </c:pt>
              </c:strCache>
            </c:strRef>
          </c:cat>
          <c:val>
            <c:numRef>
              <c:f>Feuil1!$B$2:$B$3</c:f>
              <c:numCache>
                <c:formatCode>0%</c:formatCode>
                <c:ptCount val="2"/>
                <c:pt idx="0">
                  <c:v>0.5</c:v>
                </c:pt>
                <c:pt idx="1">
                  <c:v>0.5</c:v>
                </c:pt>
              </c:numCache>
            </c:numRef>
          </c:val>
        </c:ser>
        <c:dLbls>
          <c:showVal val="1"/>
        </c:dLbls>
        <c:firstSliceAng val="0"/>
      </c:pieChart>
      <c:spPr>
        <a:noFill/>
        <a:ln>
          <a:noFill/>
        </a:ln>
        <a:effectLst/>
      </c:spPr>
    </c:plotArea>
    <c:plotVisOnly val="1"/>
    <c:dispBlanksAs val="zero"/>
  </c:chart>
  <c:spPr>
    <a:noFill/>
    <a:ln w="12700" cap="flat" cmpd="sng" algn="ctr">
      <a:noFill/>
      <a:prstDash val="solid"/>
    </a:ln>
    <a:effectLst/>
  </c:spPr>
  <c:txPr>
    <a:bodyPr/>
    <a:lstStyle/>
    <a:p>
      <a:pPr>
        <a:defRPr/>
      </a:pPr>
      <a:endParaRPr lang="fr-FR"/>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fr-FR"/>
  <c:style val="7"/>
  <c:chart>
    <c:autoTitleDeleted val="1"/>
    <c:plotArea>
      <c:layout/>
      <c:pieChart>
        <c:varyColors val="1"/>
        <c:dLbls/>
        <c:firstSliceAng val="0"/>
      </c:pieChart>
    </c:plotArea>
    <c:plotVisOnly val="1"/>
    <c:dispBlanksAs val="zero"/>
  </c:chart>
  <c:externalData r:id="rId1"/>
</c:chartSpace>
</file>

<file path=ppt/drawings/drawing1.xml><?xml version="1.0" encoding="utf-8"?>
<c:userShapes xmlns:c="http://schemas.openxmlformats.org/drawingml/2006/chart">
  <cdr:relSizeAnchor xmlns:cdr="http://schemas.openxmlformats.org/drawingml/2006/chartDrawing">
    <cdr:from>
      <cdr:x>0.0082</cdr:x>
      <cdr:y>0.22079</cdr:y>
    </cdr:from>
    <cdr:to>
      <cdr:x>0.46766</cdr:x>
      <cdr:y>0.35571</cdr:y>
    </cdr:to>
    <cdr:sp macro="" textlink="">
      <cdr:nvSpPr>
        <cdr:cNvPr id="2" name="ZoneTexte 1"/>
        <cdr:cNvSpPr txBox="1"/>
      </cdr:nvSpPr>
      <cdr:spPr>
        <a:xfrm xmlns:a="http://schemas.openxmlformats.org/drawingml/2006/main">
          <a:off x="72008" y="1296144"/>
          <a:ext cx="4036340" cy="7920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baseline="0" dirty="0" smtClean="0"/>
            <a:t>p</a:t>
          </a:r>
          <a:r>
            <a:rPr lang="en-US" sz="1800" b="1" dirty="0" smtClean="0"/>
            <a:t>our  les </a:t>
          </a:r>
          <a:r>
            <a:rPr lang="en-US" sz="1800" b="1" dirty="0" err="1" smtClean="0"/>
            <a:t>salariés</a:t>
          </a:r>
          <a:r>
            <a:rPr lang="en-US" sz="1800" b="1" baseline="0" dirty="0" smtClean="0"/>
            <a:t> </a:t>
          </a:r>
          <a:r>
            <a:rPr lang="en-US" sz="1800" b="1" u="sng" dirty="0" err="1" smtClean="0"/>
            <a:t>bénéficiaires</a:t>
          </a:r>
          <a:r>
            <a:rPr lang="en-US" sz="1800" b="1" dirty="0" smtClean="0"/>
            <a:t> </a:t>
          </a:r>
        </a:p>
        <a:p xmlns:a="http://schemas.openxmlformats.org/drawingml/2006/main">
          <a:pPr algn="ctr"/>
          <a:r>
            <a:rPr lang="en-US" sz="1800" b="1" dirty="0" smtClean="0"/>
            <a:t>du Régime Local</a:t>
          </a:r>
          <a:endParaRPr lang="fr-FR" sz="1800" b="1" dirty="0"/>
        </a:p>
      </cdr:txBody>
    </cdr:sp>
  </cdr:relSizeAnchor>
  <cdr:relSizeAnchor xmlns:cdr="http://schemas.openxmlformats.org/drawingml/2006/chartDrawing">
    <cdr:from>
      <cdr:x>0.11475</cdr:x>
      <cdr:y>0.56423</cdr:y>
    </cdr:from>
    <cdr:to>
      <cdr:x>0.18683</cdr:x>
      <cdr:y>0.63783</cdr:y>
    </cdr:to>
    <cdr:sp macro="" textlink="">
      <cdr:nvSpPr>
        <cdr:cNvPr id="5" name="Connecteur droit 4"/>
        <cdr:cNvSpPr/>
      </cdr:nvSpPr>
      <cdr:spPr>
        <a:xfrm xmlns:a="http://schemas.openxmlformats.org/drawingml/2006/main" flipH="1">
          <a:off x="1008112" y="3312368"/>
          <a:ext cx="633152" cy="432048"/>
        </a:xfrm>
        <a:prstGeom xmlns:a="http://schemas.openxmlformats.org/drawingml/2006/main" prst="line">
          <a:avLst/>
        </a:prstGeom>
        <a:ln xmlns:a="http://schemas.openxmlformats.org/drawingml/2006/main" w="9525">
          <a:solidFill>
            <a:schemeClr val="tx1"/>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fr-FR"/>
        </a:p>
      </cdr:txBody>
    </cdr:sp>
  </cdr:relSizeAnchor>
</c:userShapes>
</file>

<file path=ppt/drawings/drawing2.xml><?xml version="1.0" encoding="utf-8"?>
<c:userShapes xmlns:c="http://schemas.openxmlformats.org/drawingml/2006/chart">
  <cdr:relSizeAnchor xmlns:cdr="http://schemas.openxmlformats.org/drawingml/2006/chartDrawing">
    <cdr:from>
      <cdr:x>0.3502</cdr:x>
      <cdr:y>0</cdr:y>
    </cdr:from>
    <cdr:to>
      <cdr:x>1</cdr:x>
      <cdr:y>0.16289</cdr:y>
    </cdr:to>
    <cdr:sp macro="" textlink="">
      <cdr:nvSpPr>
        <cdr:cNvPr id="2" name="ZoneTexte 1"/>
        <cdr:cNvSpPr txBox="1"/>
      </cdr:nvSpPr>
      <cdr:spPr>
        <a:xfrm xmlns:a="http://schemas.openxmlformats.org/drawingml/2006/main">
          <a:off x="2520279" y="0"/>
          <a:ext cx="4676453" cy="76862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News Gothic MT"/>
            </a:defRPr>
          </a:lvl1pPr>
          <a:lvl2pPr marL="457200" indent="0">
            <a:defRPr sz="1100">
              <a:latin typeface="News Gothic MT"/>
            </a:defRPr>
          </a:lvl2pPr>
          <a:lvl3pPr marL="914400" indent="0">
            <a:defRPr sz="1100">
              <a:latin typeface="News Gothic MT"/>
            </a:defRPr>
          </a:lvl3pPr>
          <a:lvl4pPr marL="1371600" indent="0">
            <a:defRPr sz="1100">
              <a:latin typeface="News Gothic MT"/>
            </a:defRPr>
          </a:lvl4pPr>
          <a:lvl5pPr marL="1828800" indent="0">
            <a:defRPr sz="1100">
              <a:latin typeface="News Gothic MT"/>
            </a:defRPr>
          </a:lvl5pPr>
          <a:lvl6pPr marL="2286000" indent="0">
            <a:defRPr sz="1100">
              <a:latin typeface="News Gothic MT"/>
            </a:defRPr>
          </a:lvl6pPr>
          <a:lvl7pPr marL="2743200" indent="0">
            <a:defRPr sz="1100">
              <a:latin typeface="News Gothic MT"/>
            </a:defRPr>
          </a:lvl7pPr>
          <a:lvl8pPr marL="3200400" indent="0">
            <a:defRPr sz="1100">
              <a:latin typeface="News Gothic MT"/>
            </a:defRPr>
          </a:lvl8pPr>
          <a:lvl9pPr marL="3657600" indent="0">
            <a:defRPr sz="1100">
              <a:latin typeface="News Gothic MT"/>
            </a:defRPr>
          </a:lvl9pPr>
        </a:lstStyle>
        <a:p xmlns:a="http://schemas.openxmlformats.org/drawingml/2006/main">
          <a:pPr algn="ctr"/>
          <a:r>
            <a:rPr lang="en-US" sz="1800" b="1" baseline="0" dirty="0" smtClean="0"/>
            <a:t>p</a:t>
          </a:r>
          <a:r>
            <a:rPr lang="en-US" sz="1800" b="1" dirty="0" smtClean="0"/>
            <a:t>our  les </a:t>
          </a:r>
          <a:r>
            <a:rPr lang="en-US" sz="1800" b="1" dirty="0" err="1" smtClean="0"/>
            <a:t>salariés</a:t>
          </a:r>
          <a:r>
            <a:rPr lang="en-US" sz="1800" b="1" baseline="0" dirty="0" smtClean="0"/>
            <a:t> </a:t>
          </a:r>
          <a:r>
            <a:rPr lang="en-US" sz="1800" b="1" u="sng" baseline="0" dirty="0" smtClean="0"/>
            <a:t>NON </a:t>
          </a:r>
          <a:r>
            <a:rPr lang="en-US" sz="1800" b="1" u="sng" dirty="0" err="1" smtClean="0"/>
            <a:t>bénéficiaires</a:t>
          </a:r>
          <a:r>
            <a:rPr lang="en-US" sz="1800" b="1" u="sng" dirty="0" smtClean="0"/>
            <a:t> </a:t>
          </a:r>
        </a:p>
        <a:p xmlns:a="http://schemas.openxmlformats.org/drawingml/2006/main">
          <a:pPr algn="ctr"/>
          <a:r>
            <a:rPr lang="en-US" sz="1800" b="1" dirty="0" smtClean="0"/>
            <a:t>du Régime Local</a:t>
          </a:r>
          <a:endParaRPr lang="fr-FR" sz="1800" b="1" dirty="0"/>
        </a:p>
      </cdr:txBody>
    </cdr:sp>
  </cdr:relSizeAnchor>
  <cdr:relSizeAnchor xmlns:cdr="http://schemas.openxmlformats.org/drawingml/2006/chartDrawing">
    <cdr:from>
      <cdr:x>0.90051</cdr:x>
      <cdr:y>0.47307</cdr:y>
    </cdr:from>
    <cdr:to>
      <cdr:x>0.92052</cdr:x>
      <cdr:y>0.6562</cdr:y>
    </cdr:to>
    <cdr:sp macro="" textlink="">
      <cdr:nvSpPr>
        <cdr:cNvPr id="4" name="Connecteur droit 3"/>
        <cdr:cNvSpPr/>
      </cdr:nvSpPr>
      <cdr:spPr>
        <a:xfrm xmlns:a="http://schemas.openxmlformats.org/drawingml/2006/main">
          <a:off x="6480720" y="2232248"/>
          <a:ext cx="144016" cy="864096"/>
        </a:xfrm>
        <a:prstGeom xmlns:a="http://schemas.openxmlformats.org/drawingml/2006/main" prst="line">
          <a:avLst/>
        </a:prstGeom>
        <a:ln xmlns:a="http://schemas.openxmlformats.org/drawingml/2006/main" w="6350">
          <a:solidFill>
            <a:schemeClr val="tx1"/>
          </a:solidFill>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vertOverflow="clip" rtlCol="0" anchor="ctr"/>
        <a:lstStyle xmlns:a="http://schemas.openxmlformats.org/drawingml/2006/main"/>
        <a:p xmlns:a="http://schemas.openxmlformats.org/drawingml/2006/main">
          <a:endParaRPr lang="fr-F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5458" name="Rectangle 2"/>
          <p:cNvSpPr>
            <a:spLocks noGrp="1" noChangeArrowheads="1"/>
          </p:cNvSpPr>
          <p:nvPr>
            <p:ph type="hdr" sz="quarter"/>
          </p:nvPr>
        </p:nvSpPr>
        <p:spPr bwMode="auto">
          <a:xfrm>
            <a:off x="2" y="0"/>
            <a:ext cx="2944644" cy="496572"/>
          </a:xfrm>
          <a:prstGeom prst="rect">
            <a:avLst/>
          </a:prstGeom>
          <a:noFill/>
          <a:ln w="9525">
            <a:noFill/>
            <a:miter lim="800000"/>
            <a:headEnd/>
            <a:tailEnd/>
          </a:ln>
        </p:spPr>
        <p:txBody>
          <a:bodyPr vert="horz" wrap="square" lIns="92107" tIns="46053" rIns="92107" bIns="46053" numCol="1" anchor="t" anchorCtr="0" compatLnSpc="1">
            <a:prstTxWarp prst="textNoShape">
              <a:avLst/>
            </a:prstTxWarp>
          </a:bodyPr>
          <a:lstStyle>
            <a:lvl1pPr defTabSz="922075">
              <a:defRPr sz="1200">
                <a:latin typeface="Arial" charset="0"/>
                <a:ea typeface="ＭＳ Ｐゴシック" charset="-128"/>
                <a:cs typeface="+mn-cs"/>
              </a:defRPr>
            </a:lvl1pPr>
          </a:lstStyle>
          <a:p>
            <a:pPr>
              <a:defRPr/>
            </a:pPr>
            <a:endParaRPr lang="fr-FR"/>
          </a:p>
        </p:txBody>
      </p:sp>
      <p:sp>
        <p:nvSpPr>
          <p:cNvPr id="275459" name="Rectangle 3"/>
          <p:cNvSpPr>
            <a:spLocks noGrp="1" noChangeArrowheads="1"/>
          </p:cNvSpPr>
          <p:nvPr>
            <p:ph type="dt" sz="quarter" idx="1"/>
          </p:nvPr>
        </p:nvSpPr>
        <p:spPr bwMode="auto">
          <a:xfrm>
            <a:off x="3851430" y="0"/>
            <a:ext cx="2944644" cy="496572"/>
          </a:xfrm>
          <a:prstGeom prst="rect">
            <a:avLst/>
          </a:prstGeom>
          <a:noFill/>
          <a:ln w="9525">
            <a:noFill/>
            <a:miter lim="800000"/>
            <a:headEnd/>
            <a:tailEnd/>
          </a:ln>
        </p:spPr>
        <p:txBody>
          <a:bodyPr vert="horz" wrap="square" lIns="92107" tIns="46053" rIns="92107" bIns="46053" numCol="1" anchor="t" anchorCtr="0" compatLnSpc="1">
            <a:prstTxWarp prst="textNoShape">
              <a:avLst/>
            </a:prstTxWarp>
          </a:bodyPr>
          <a:lstStyle>
            <a:lvl1pPr algn="r" defTabSz="922075">
              <a:defRPr sz="1200">
                <a:latin typeface="Arial" charset="0"/>
                <a:ea typeface="ＭＳ Ｐゴシック" charset="-128"/>
                <a:cs typeface="+mn-cs"/>
              </a:defRPr>
            </a:lvl1pPr>
          </a:lstStyle>
          <a:p>
            <a:pPr>
              <a:defRPr/>
            </a:pPr>
            <a:endParaRPr lang="fr-FR"/>
          </a:p>
        </p:txBody>
      </p:sp>
      <p:sp>
        <p:nvSpPr>
          <p:cNvPr id="275460" name="Rectangle 4"/>
          <p:cNvSpPr>
            <a:spLocks noGrp="1" noChangeArrowheads="1"/>
          </p:cNvSpPr>
          <p:nvPr>
            <p:ph type="ftr" sz="quarter" idx="2"/>
          </p:nvPr>
        </p:nvSpPr>
        <p:spPr bwMode="auto">
          <a:xfrm>
            <a:off x="2" y="9428471"/>
            <a:ext cx="2944644" cy="496571"/>
          </a:xfrm>
          <a:prstGeom prst="rect">
            <a:avLst/>
          </a:prstGeom>
          <a:noFill/>
          <a:ln w="9525">
            <a:noFill/>
            <a:miter lim="800000"/>
            <a:headEnd/>
            <a:tailEnd/>
          </a:ln>
        </p:spPr>
        <p:txBody>
          <a:bodyPr vert="horz" wrap="square" lIns="92107" tIns="46053" rIns="92107" bIns="46053" numCol="1" anchor="b" anchorCtr="0" compatLnSpc="1">
            <a:prstTxWarp prst="textNoShape">
              <a:avLst/>
            </a:prstTxWarp>
          </a:bodyPr>
          <a:lstStyle>
            <a:lvl1pPr defTabSz="922075">
              <a:defRPr sz="1200">
                <a:latin typeface="Arial" charset="0"/>
                <a:ea typeface="ＭＳ Ｐゴシック" charset="-128"/>
                <a:cs typeface="+mn-cs"/>
              </a:defRPr>
            </a:lvl1pPr>
          </a:lstStyle>
          <a:p>
            <a:pPr>
              <a:defRPr/>
            </a:pPr>
            <a:endParaRPr lang="fr-FR"/>
          </a:p>
        </p:txBody>
      </p:sp>
      <p:sp>
        <p:nvSpPr>
          <p:cNvPr id="275461" name="Rectangle 5"/>
          <p:cNvSpPr>
            <a:spLocks noGrp="1" noChangeArrowheads="1"/>
          </p:cNvSpPr>
          <p:nvPr>
            <p:ph type="sldNum" sz="quarter" idx="3"/>
          </p:nvPr>
        </p:nvSpPr>
        <p:spPr bwMode="auto">
          <a:xfrm>
            <a:off x="3851430" y="9428471"/>
            <a:ext cx="2944644" cy="496571"/>
          </a:xfrm>
          <a:prstGeom prst="rect">
            <a:avLst/>
          </a:prstGeom>
          <a:noFill/>
          <a:ln w="9525">
            <a:noFill/>
            <a:miter lim="800000"/>
            <a:headEnd/>
            <a:tailEnd/>
          </a:ln>
        </p:spPr>
        <p:txBody>
          <a:bodyPr vert="horz" wrap="square" lIns="92107" tIns="46053" rIns="92107" bIns="46053" numCol="1" anchor="b" anchorCtr="0" compatLnSpc="1">
            <a:prstTxWarp prst="textNoShape">
              <a:avLst/>
            </a:prstTxWarp>
          </a:bodyPr>
          <a:lstStyle>
            <a:lvl1pPr algn="r" defTabSz="922075">
              <a:defRPr sz="1200">
                <a:latin typeface="Arial" charset="0"/>
                <a:ea typeface="ＭＳ Ｐゴシック" charset="-128"/>
                <a:cs typeface="+mn-cs"/>
              </a:defRPr>
            </a:lvl1pPr>
          </a:lstStyle>
          <a:p>
            <a:pPr>
              <a:defRPr/>
            </a:pPr>
            <a:fld id="{C7848018-1EB8-48DE-BD96-6DE4E5B46322}" type="slidenum">
              <a:rPr lang="fr-FR"/>
              <a:pPr>
                <a:defRPr/>
              </a:pPr>
              <a:t>‹N°›</a:t>
            </a:fld>
            <a:endParaRPr lang="fr-FR"/>
          </a:p>
        </p:txBody>
      </p:sp>
    </p:spTree>
    <p:extLst>
      <p:ext uri="{BB962C8B-B14F-4D97-AF65-F5344CB8AC3E}">
        <p14:creationId xmlns:p14="http://schemas.microsoft.com/office/powerpoint/2010/main" xmlns="" val="2221490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2" y="0"/>
            <a:ext cx="2944644" cy="496572"/>
          </a:xfrm>
          <a:prstGeom prst="rect">
            <a:avLst/>
          </a:prstGeom>
          <a:noFill/>
          <a:ln w="9525">
            <a:noFill/>
            <a:miter lim="800000"/>
            <a:headEnd/>
            <a:tailEnd/>
          </a:ln>
        </p:spPr>
        <p:txBody>
          <a:bodyPr vert="horz" wrap="square" lIns="92107" tIns="46053" rIns="92107" bIns="46053" numCol="1" anchor="t" anchorCtr="0" compatLnSpc="1">
            <a:prstTxWarp prst="textNoShape">
              <a:avLst/>
            </a:prstTxWarp>
          </a:bodyPr>
          <a:lstStyle>
            <a:lvl1pPr defTabSz="922075">
              <a:defRPr sz="1200">
                <a:latin typeface="Arial" charset="0"/>
                <a:ea typeface="ＭＳ Ｐゴシック" charset="-128"/>
                <a:cs typeface="+mn-cs"/>
              </a:defRPr>
            </a:lvl1pPr>
          </a:lstStyle>
          <a:p>
            <a:pPr>
              <a:defRPr/>
            </a:pPr>
            <a:endParaRPr lang="fr-FR"/>
          </a:p>
        </p:txBody>
      </p:sp>
      <p:sp>
        <p:nvSpPr>
          <p:cNvPr id="67587" name="Rectangle 3"/>
          <p:cNvSpPr>
            <a:spLocks noGrp="1" noChangeArrowheads="1"/>
          </p:cNvSpPr>
          <p:nvPr>
            <p:ph type="dt" idx="1"/>
          </p:nvPr>
        </p:nvSpPr>
        <p:spPr bwMode="auto">
          <a:xfrm>
            <a:off x="3851430" y="0"/>
            <a:ext cx="2944644" cy="496572"/>
          </a:xfrm>
          <a:prstGeom prst="rect">
            <a:avLst/>
          </a:prstGeom>
          <a:noFill/>
          <a:ln w="9525">
            <a:noFill/>
            <a:miter lim="800000"/>
            <a:headEnd/>
            <a:tailEnd/>
          </a:ln>
        </p:spPr>
        <p:txBody>
          <a:bodyPr vert="horz" wrap="square" lIns="92107" tIns="46053" rIns="92107" bIns="46053" numCol="1" anchor="t" anchorCtr="0" compatLnSpc="1">
            <a:prstTxWarp prst="textNoShape">
              <a:avLst/>
            </a:prstTxWarp>
          </a:bodyPr>
          <a:lstStyle>
            <a:lvl1pPr algn="r" defTabSz="922075">
              <a:defRPr sz="1200">
                <a:latin typeface="Arial" charset="0"/>
                <a:ea typeface="ＭＳ Ｐゴシック" charset="-128"/>
                <a:cs typeface="+mn-cs"/>
              </a:defRPr>
            </a:lvl1pPr>
          </a:lstStyle>
          <a:p>
            <a:pPr>
              <a:defRPr/>
            </a:pPr>
            <a:endParaRPr lang="fr-FR"/>
          </a:p>
        </p:txBody>
      </p:sp>
      <p:sp>
        <p:nvSpPr>
          <p:cNvPr id="59396"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79289" y="4715035"/>
            <a:ext cx="5439101" cy="4467546"/>
          </a:xfrm>
          <a:prstGeom prst="rect">
            <a:avLst/>
          </a:prstGeom>
          <a:noFill/>
          <a:ln w="9525">
            <a:noFill/>
            <a:miter lim="800000"/>
            <a:headEnd/>
            <a:tailEnd/>
          </a:ln>
        </p:spPr>
        <p:txBody>
          <a:bodyPr vert="horz" wrap="square" lIns="92107" tIns="46053" rIns="92107" bIns="46053"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7590" name="Rectangle 6"/>
          <p:cNvSpPr>
            <a:spLocks noGrp="1" noChangeArrowheads="1"/>
          </p:cNvSpPr>
          <p:nvPr>
            <p:ph type="ftr" sz="quarter" idx="4"/>
          </p:nvPr>
        </p:nvSpPr>
        <p:spPr bwMode="auto">
          <a:xfrm>
            <a:off x="2" y="9428471"/>
            <a:ext cx="2944644" cy="496571"/>
          </a:xfrm>
          <a:prstGeom prst="rect">
            <a:avLst/>
          </a:prstGeom>
          <a:noFill/>
          <a:ln w="9525">
            <a:noFill/>
            <a:miter lim="800000"/>
            <a:headEnd/>
            <a:tailEnd/>
          </a:ln>
        </p:spPr>
        <p:txBody>
          <a:bodyPr vert="horz" wrap="square" lIns="92107" tIns="46053" rIns="92107" bIns="46053" numCol="1" anchor="b" anchorCtr="0" compatLnSpc="1">
            <a:prstTxWarp prst="textNoShape">
              <a:avLst/>
            </a:prstTxWarp>
          </a:bodyPr>
          <a:lstStyle>
            <a:lvl1pPr defTabSz="922075">
              <a:defRPr sz="1200">
                <a:latin typeface="Arial" charset="0"/>
                <a:ea typeface="ＭＳ Ｐゴシック" charset="-128"/>
                <a:cs typeface="+mn-cs"/>
              </a:defRPr>
            </a:lvl1pPr>
          </a:lstStyle>
          <a:p>
            <a:pPr>
              <a:defRPr/>
            </a:pPr>
            <a:endParaRPr lang="fr-FR"/>
          </a:p>
        </p:txBody>
      </p:sp>
      <p:sp>
        <p:nvSpPr>
          <p:cNvPr id="67591" name="Rectangle 7"/>
          <p:cNvSpPr>
            <a:spLocks noGrp="1" noChangeArrowheads="1"/>
          </p:cNvSpPr>
          <p:nvPr>
            <p:ph type="sldNum" sz="quarter" idx="5"/>
          </p:nvPr>
        </p:nvSpPr>
        <p:spPr bwMode="auto">
          <a:xfrm>
            <a:off x="3851430" y="9428471"/>
            <a:ext cx="2944644" cy="496571"/>
          </a:xfrm>
          <a:prstGeom prst="rect">
            <a:avLst/>
          </a:prstGeom>
          <a:noFill/>
          <a:ln w="9525">
            <a:noFill/>
            <a:miter lim="800000"/>
            <a:headEnd/>
            <a:tailEnd/>
          </a:ln>
        </p:spPr>
        <p:txBody>
          <a:bodyPr vert="horz" wrap="square" lIns="92107" tIns="46053" rIns="92107" bIns="46053" numCol="1" anchor="b" anchorCtr="0" compatLnSpc="1">
            <a:prstTxWarp prst="textNoShape">
              <a:avLst/>
            </a:prstTxWarp>
          </a:bodyPr>
          <a:lstStyle>
            <a:lvl1pPr algn="r" defTabSz="922075">
              <a:defRPr sz="1200">
                <a:latin typeface="Arial" charset="0"/>
                <a:ea typeface="ＭＳ Ｐゴシック" charset="-128"/>
                <a:cs typeface="+mn-cs"/>
              </a:defRPr>
            </a:lvl1pPr>
          </a:lstStyle>
          <a:p>
            <a:pPr>
              <a:defRPr/>
            </a:pPr>
            <a:fld id="{C21DB3DB-4C45-41E6-A165-90DF65F900A7}" type="slidenum">
              <a:rPr lang="fr-FR"/>
              <a:pPr>
                <a:defRPr/>
              </a:pPr>
              <a:t>‹N°›</a:t>
            </a:fld>
            <a:endParaRPr lang="fr-FR"/>
          </a:p>
        </p:txBody>
      </p:sp>
    </p:spTree>
    <p:extLst>
      <p:ext uri="{BB962C8B-B14F-4D97-AF65-F5344CB8AC3E}">
        <p14:creationId xmlns:p14="http://schemas.microsoft.com/office/powerpoint/2010/main" xmlns="" val="2085218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998879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20892"/>
            <a:fld id="{2296E66F-A49D-46BD-969E-F95A0B667042}" type="slidenum">
              <a:rPr lang="fr-FR" smtClean="0">
                <a:latin typeface="Arial" pitchFamily="34" charset="0"/>
                <a:ea typeface="ＭＳ Ｐゴシック" pitchFamily="34" charset="-128"/>
              </a:rPr>
              <a:pPr defTabSz="920892"/>
              <a:t>10</a:t>
            </a:fld>
            <a:endParaRPr lang="fr-FR" dirty="0" smtClean="0">
              <a:latin typeface="Arial" pitchFamily="34" charset="0"/>
              <a:ea typeface="ＭＳ Ｐゴシック" pitchFamily="34" charset="-128"/>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r>
              <a:rPr lang="fr-FR" sz="1000" dirty="0" smtClean="0">
                <a:latin typeface="Arial" pitchFamily="34" charset="0"/>
                <a:ea typeface="ＭＳ Ｐゴシック" pitchFamily="34" charset="-128"/>
              </a:rPr>
              <a:t>L’accord national interprofessionnel, conclu le 11 janvier 2013 entre les partenaires sociaux sur la sécurisation de l’emploi, prévoit la généralisation d’une couverture complémentaire santé obligatoire pour les salariés, au plus tard au 1</a:t>
            </a:r>
            <a:r>
              <a:rPr lang="fr-FR" sz="1000" baseline="30000" dirty="0" smtClean="0">
                <a:latin typeface="Arial" pitchFamily="34" charset="0"/>
                <a:ea typeface="ＭＳ Ｐゴシック" pitchFamily="34" charset="-128"/>
              </a:rPr>
              <a:t>er</a:t>
            </a:r>
            <a:r>
              <a:rPr lang="fr-FR" sz="1000" dirty="0" smtClean="0">
                <a:latin typeface="Arial" pitchFamily="34" charset="0"/>
                <a:ea typeface="ＭＳ Ｐゴシック" pitchFamily="34" charset="-128"/>
              </a:rPr>
              <a:t> janvier 2016. </a:t>
            </a:r>
          </a:p>
          <a:p>
            <a:r>
              <a:rPr lang="fr-FR" sz="1000" dirty="0" smtClean="0">
                <a:latin typeface="Arial" pitchFamily="34" charset="0"/>
                <a:ea typeface="ＭＳ Ｐゴシック" pitchFamily="34" charset="-128"/>
              </a:rPr>
              <a:t> </a:t>
            </a:r>
          </a:p>
          <a:p>
            <a:r>
              <a:rPr lang="fr-FR" sz="1000" dirty="0" smtClean="0">
                <a:latin typeface="Arial" pitchFamily="34" charset="0"/>
                <a:ea typeface="ＭＳ Ｐゴシック" pitchFamily="34" charset="-128"/>
              </a:rPr>
              <a:t>Les prestations minimales prévues dans l’ANI comprennent :</a:t>
            </a:r>
          </a:p>
          <a:p>
            <a:r>
              <a:rPr lang="fr-FR" sz="1000" dirty="0" smtClean="0">
                <a:latin typeface="Arial" pitchFamily="34" charset="0"/>
                <a:ea typeface="ＭＳ Ｐゴシック" pitchFamily="34" charset="-128"/>
              </a:rPr>
              <a:t>100 % de la base de remboursement des soins de ville et hospitaliers, </a:t>
            </a:r>
          </a:p>
          <a:p>
            <a:r>
              <a:rPr lang="fr-FR" sz="1000" dirty="0" smtClean="0">
                <a:latin typeface="Arial" pitchFamily="34" charset="0"/>
                <a:ea typeface="ＭＳ Ｐゴシック" pitchFamily="34" charset="-128"/>
              </a:rPr>
              <a:t>100 % du forfait journalier hospitalier,</a:t>
            </a:r>
          </a:p>
          <a:p>
            <a:r>
              <a:rPr lang="fr-FR" sz="1000" dirty="0" smtClean="0">
                <a:latin typeface="Arial" pitchFamily="34" charset="0"/>
                <a:ea typeface="ＭＳ Ｐゴシック" pitchFamily="34" charset="-128"/>
              </a:rPr>
              <a:t>une prestation forfaitaire optique de 100 € par an,</a:t>
            </a:r>
          </a:p>
          <a:p>
            <a:r>
              <a:rPr lang="fr-FR" sz="1000" dirty="0" smtClean="0">
                <a:latin typeface="Arial" pitchFamily="34" charset="0"/>
                <a:ea typeface="ＭＳ Ｐゴシック" pitchFamily="34" charset="-128"/>
              </a:rPr>
              <a:t>125 % de la base de remboursement des prothèses dentaires.</a:t>
            </a:r>
          </a:p>
          <a:p>
            <a:r>
              <a:rPr lang="fr-FR" sz="1000" dirty="0" smtClean="0">
                <a:latin typeface="Arial" pitchFamily="34" charset="0"/>
                <a:ea typeface="ＭＳ Ｐゴシック" pitchFamily="34" charset="-128"/>
              </a:rPr>
              <a:t> </a:t>
            </a:r>
          </a:p>
          <a:p>
            <a:r>
              <a:rPr lang="fr-FR" sz="1000" dirty="0" smtClean="0">
                <a:latin typeface="Arial" pitchFamily="34" charset="0"/>
                <a:ea typeface="ＭＳ Ｐゴシック" pitchFamily="34" charset="-128"/>
              </a:rPr>
              <a:t>Le financement de cette couverture complémentaire santé sera réparti égalitairement entre les salariés et les employeurs.</a:t>
            </a:r>
          </a:p>
          <a:p>
            <a:r>
              <a:rPr lang="fr-FR" sz="1000" dirty="0" smtClean="0">
                <a:latin typeface="Arial" pitchFamily="34" charset="0"/>
                <a:ea typeface="ＭＳ Ｐゴシック" pitchFamily="34" charset="-128"/>
              </a:rPr>
              <a:t> </a:t>
            </a:r>
          </a:p>
          <a:p>
            <a:r>
              <a:rPr lang="fr-FR" sz="1000" b="1" dirty="0" smtClean="0">
                <a:latin typeface="Arial" pitchFamily="34" charset="0"/>
                <a:ea typeface="ＭＳ Ｐゴシック" pitchFamily="34" charset="-128"/>
              </a:rPr>
              <a:t>Ces dispositions concerneront les seuls salariés</a:t>
            </a:r>
            <a:r>
              <a:rPr lang="fr-FR" sz="1000" dirty="0" smtClean="0">
                <a:latin typeface="Arial" pitchFamily="34" charset="0"/>
                <a:ea typeface="ＭＳ Ｐゴシック" pitchFamily="34" charset="-128"/>
              </a:rPr>
              <a:t>, avec une portabilité d’une durée maximale de un an en cas de chômage ou de départ à la retraite.</a:t>
            </a:r>
          </a:p>
          <a:p>
            <a:r>
              <a:rPr lang="fr-FR" sz="1000" dirty="0" smtClean="0">
                <a:latin typeface="Arial" pitchFamily="34" charset="0"/>
                <a:ea typeface="ＭＳ Ｐゴシック" pitchFamily="34" charset="-128"/>
              </a:rPr>
              <a:t> </a:t>
            </a:r>
          </a:p>
          <a:p>
            <a:r>
              <a:rPr lang="fr-FR" sz="1000" dirty="0" smtClean="0">
                <a:latin typeface="Arial" pitchFamily="34" charset="0"/>
                <a:ea typeface="ＭＳ Ｐゴシック" pitchFamily="34" charset="-128"/>
              </a:rPr>
              <a:t>La question importante se situe au niveau de l’articulation entre l’ANI et le régime local, sachant que :</a:t>
            </a:r>
          </a:p>
          <a:p>
            <a:r>
              <a:rPr lang="fr-FR" sz="1000" dirty="0" smtClean="0">
                <a:latin typeface="Arial" pitchFamily="34" charset="0"/>
                <a:ea typeface="ＭＳ Ｐゴシック" pitchFamily="34" charset="-128"/>
              </a:rPr>
              <a:t>Le panier de soins prévu dans l’ANI offre en partie des prestations supérieures à celles du régime local,</a:t>
            </a:r>
          </a:p>
          <a:p>
            <a:r>
              <a:rPr lang="fr-FR" sz="1000" dirty="0" smtClean="0">
                <a:latin typeface="Arial" pitchFamily="34" charset="0"/>
                <a:ea typeface="ＭＳ Ｐゴシック" pitchFamily="34" charset="-128"/>
              </a:rPr>
              <a:t>le financement de la complémentaire santé ANI reposera sur un partage de la cotisation entre employeurs et salariés alors qu’au niveau du régime local, le financement repose uniquement sur les cotisations déplafonnées des salariés et des retraités.</a:t>
            </a:r>
          </a:p>
          <a:p>
            <a:r>
              <a:rPr lang="fr-FR" sz="1000" dirty="0" smtClean="0">
                <a:latin typeface="Arial" pitchFamily="34" charset="0"/>
                <a:ea typeface="ＭＳ Ｐゴシック" pitchFamily="34" charset="-128"/>
              </a:rPr>
              <a:t> </a:t>
            </a:r>
          </a:p>
          <a:p>
            <a:r>
              <a:rPr lang="fr-FR" sz="1000" dirty="0" smtClean="0">
                <a:latin typeface="Arial" pitchFamily="34" charset="0"/>
                <a:ea typeface="ＭＳ Ｐゴシック" pitchFamily="34" charset="-128"/>
              </a:rPr>
              <a:t>En effet, bien qu’il existe déjà des régimes complémentaires d’entreprise qui prennent en compte le régime local, le problème aujourd’hui réside dans la mise en concurrence de deux régimes d’origine légale, le régime local et le régime complémentaire</a:t>
            </a:r>
          </a:p>
          <a:p>
            <a:r>
              <a:rPr lang="fr-FR" sz="1000" dirty="0" smtClean="0">
                <a:latin typeface="Arial" pitchFamily="34" charset="0"/>
                <a:ea typeface="ＭＳ Ｐゴシック" pitchFamily="34" charset="-128"/>
              </a:rPr>
              <a:t> </a:t>
            </a:r>
          </a:p>
          <a:p>
            <a:endParaRPr lang="fr-FR" sz="1000"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632233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defTabSz="920753">
              <a:defRPr/>
            </a:pPr>
            <a:fld id="{55B409E0-91B3-412C-8575-1E947443F3DC}" type="slidenum">
              <a:rPr lang="fr-FR" smtClean="0">
                <a:latin typeface="Arial" pitchFamily="34" charset="0"/>
                <a:ea typeface="ＭＳ Ｐゴシック" pitchFamily="34" charset="-128"/>
              </a:rPr>
              <a:pPr defTabSz="920753">
                <a:defRPr/>
              </a:pPr>
              <a:t>11</a:t>
            </a:fld>
            <a:endParaRPr lang="fr-FR" dirty="0" smtClean="0">
              <a:latin typeface="Arial" pitchFamily="34" charset="0"/>
              <a:ea typeface="ＭＳ Ｐゴシック" pitchFamily="34" charset="-128"/>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marL="629916" defTabSz="920892" eaLnBrk="1" hangingPunct="1">
              <a:lnSpc>
                <a:spcPts val="3021"/>
              </a:lnSpc>
              <a:spcBef>
                <a:spcPts val="0"/>
              </a:spcBef>
              <a:buClr>
                <a:srgbClr val="6FB7D7"/>
              </a:buClr>
              <a:buSzPct val="110000"/>
              <a:defRPr/>
            </a:pPr>
            <a:r>
              <a:rPr lang="fr-FR" dirty="0" smtClean="0"/>
              <a:t>Risque de recours devant le Conseil constitutionnel : </a:t>
            </a:r>
            <a:r>
              <a:rPr lang="fr-FR" b="1" dirty="0" smtClean="0"/>
              <a:t>question prioritaire de constitutionnalité</a:t>
            </a:r>
          </a:p>
          <a:p>
            <a:pPr marL="629916" defTabSz="920892" eaLnBrk="1" hangingPunct="1">
              <a:lnSpc>
                <a:spcPts val="3021"/>
              </a:lnSpc>
              <a:spcBef>
                <a:spcPts val="0"/>
              </a:spcBef>
              <a:buClr>
                <a:srgbClr val="6FB7D7"/>
              </a:buClr>
              <a:buSzPct val="110000"/>
              <a:defRPr/>
            </a:pPr>
            <a:endParaRPr lang="fr-FR" b="1" dirty="0" smtClean="0"/>
          </a:p>
          <a:p>
            <a:r>
              <a:rPr lang="fr-FR" sz="1200" dirty="0" smtClean="0">
                <a:latin typeface="Arial" pitchFamily="34" charset="0"/>
                <a:ea typeface="ＭＳ Ｐゴシック" pitchFamily="34" charset="-128"/>
              </a:rPr>
              <a:t>Cette rupture d’égalité entre les salariés du régime général et les salariés bénéficiaires du régime local risque de générer des contentieux pouvant mener à une question prioritaire de constitutionnalité. En effet, des salariés pourraient contester le caractère obligatoire de leur affiliation au régime local et leur obligation de verser cette cotisation puisque la loi en discussion permettrait de bénéficier de prestations supérieures à celles du régime local, avec un financement partagé employeur/salarié.</a:t>
            </a:r>
          </a:p>
          <a:p>
            <a:r>
              <a:rPr lang="fr-FR" sz="1200" dirty="0" smtClean="0">
                <a:latin typeface="Arial" pitchFamily="34" charset="0"/>
                <a:ea typeface="ＭＳ Ｐゴシック" pitchFamily="34" charset="-128"/>
              </a:rPr>
              <a:t> </a:t>
            </a:r>
          </a:p>
          <a:p>
            <a:r>
              <a:rPr lang="fr-FR" sz="1200" dirty="0" smtClean="0">
                <a:latin typeface="Arial" pitchFamily="34" charset="0"/>
                <a:ea typeface="ＭＳ Ｐゴシック" pitchFamily="34" charset="-128"/>
              </a:rPr>
              <a:t>Si une telle question était portée devant le Conseil Constitutionnel, celui-ci pourrait décider (comme ce fut le cas pour les corporations) que l’existence du régime local ne se justifie plus dans les 3 départements puisque l’accord national est plus favorable aux salariés.</a:t>
            </a:r>
          </a:p>
          <a:p>
            <a:r>
              <a:rPr lang="fr-FR" sz="1200" dirty="0" smtClean="0">
                <a:latin typeface="Arial" pitchFamily="34" charset="0"/>
                <a:ea typeface="ＭＳ Ｐゴシック" pitchFamily="34" charset="-128"/>
              </a:rPr>
              <a:t> </a:t>
            </a:r>
          </a:p>
          <a:p>
            <a:r>
              <a:rPr lang="fr-FR" sz="1200" dirty="0" smtClean="0">
                <a:latin typeface="Arial" pitchFamily="34" charset="0"/>
                <a:ea typeface="ＭＳ Ｐゴシック" pitchFamily="34" charset="-128"/>
              </a:rPr>
              <a:t>L’enjeu porte encore plus loin dans la mesure où le régime local couvre non seulement les salariés mais également les ayants droit, les retraités, les chômeurs, les invalides. </a:t>
            </a:r>
            <a:endParaRPr lang="fr-FR" b="1" dirty="0" smtClean="0"/>
          </a:p>
        </p:txBody>
      </p:sp>
    </p:spTree>
    <p:extLst>
      <p:ext uri="{BB962C8B-B14F-4D97-AF65-F5344CB8AC3E}">
        <p14:creationId xmlns:p14="http://schemas.microsoft.com/office/powerpoint/2010/main" xmlns="" val="523305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defTabSz="920753">
              <a:defRPr/>
            </a:pPr>
            <a:fld id="{55B409E0-91B3-412C-8575-1E947443F3DC}" type="slidenum">
              <a:rPr lang="fr-FR" smtClean="0">
                <a:latin typeface="Arial" pitchFamily="34" charset="0"/>
                <a:ea typeface="ＭＳ Ｐゴシック" pitchFamily="34" charset="-128"/>
              </a:rPr>
              <a:pPr defTabSz="920753">
                <a:defRPr/>
              </a:pPr>
              <a:t>12</a:t>
            </a:fld>
            <a:endParaRPr lang="fr-FR" dirty="0" smtClean="0">
              <a:latin typeface="Arial" pitchFamily="34" charset="0"/>
              <a:ea typeface="ＭＳ Ｐゴシック" pitchFamily="34" charset="-128"/>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fr-FR" dirty="0" smtClean="0">
              <a:latin typeface="Arial" pitchFamily="34" charset="0"/>
              <a:ea typeface="ＭＳ Ｐゴシック" pitchFamily="34" charset="-128"/>
            </a:endParaRPr>
          </a:p>
          <a:p>
            <a:r>
              <a:rPr lang="fr-FR" dirty="0" smtClean="0">
                <a:latin typeface="Arial" pitchFamily="34" charset="0"/>
                <a:ea typeface="ＭＳ Ｐゴシック" pitchFamily="34" charset="-128"/>
              </a:rPr>
              <a:t>Une étude sur le coût du panier de soins minimum prévu par l’ANI chiffre à environ 320 M€ ces prestations supplémentaires, dont 217 M€ déjà assurées par le RL (soit 72%).</a:t>
            </a:r>
          </a:p>
          <a:p>
            <a:r>
              <a:rPr lang="fr-FR" dirty="0" smtClean="0">
                <a:latin typeface="Arial" pitchFamily="34" charset="0"/>
                <a:ea typeface="ＭＳ Ｐゴシック" pitchFamily="34" charset="-128"/>
              </a:rPr>
              <a:t>Pour la part supplémentaire de l’ANI non couverte aujourd’hui par le RL, le surcoût serait de :</a:t>
            </a:r>
          </a:p>
          <a:p>
            <a:r>
              <a:rPr lang="fr-FR" dirty="0" smtClean="0">
                <a:latin typeface="Arial" pitchFamily="34" charset="0"/>
                <a:ea typeface="ＭＳ Ｐゴシック" pitchFamily="34" charset="-128"/>
              </a:rPr>
              <a:t>  81 M€ pour les seuls salariés</a:t>
            </a:r>
          </a:p>
          <a:p>
            <a:r>
              <a:rPr lang="fr-FR" dirty="0" smtClean="0">
                <a:latin typeface="Arial" pitchFamily="34" charset="0"/>
                <a:ea typeface="ＭＳ Ｐゴシック" pitchFamily="34" charset="-128"/>
              </a:rPr>
              <a:t>112 M€ pour les salariés et leurs ayants-droits</a:t>
            </a:r>
          </a:p>
          <a:p>
            <a:r>
              <a:rPr lang="fr-FR" dirty="0" smtClean="0">
                <a:latin typeface="Arial" pitchFamily="34" charset="0"/>
                <a:ea typeface="ＭＳ Ｐゴシック" pitchFamily="34" charset="-128"/>
              </a:rPr>
              <a:t>145 M€ pour les salariés et leurs ayants-droits en augmentant le forfait optique à 150 € au lieu de 100 € et la prise en charge des prothèses à 200% au lieu de 125%.</a:t>
            </a:r>
          </a:p>
          <a:p>
            <a:pPr eaLnBrk="1" hangingPunct="1"/>
            <a:endParaRPr lang="fr-FR" dirty="0" smtClean="0">
              <a:latin typeface="Arial" pitchFamily="34" charset="0"/>
              <a:ea typeface="ＭＳ Ｐゴシック" pitchFamily="34" charset="-128"/>
            </a:endParaRPr>
          </a:p>
          <a:p>
            <a:r>
              <a:rPr lang="fr-FR" dirty="0" smtClean="0"/>
              <a:t>Afin d’articuler la couverture complémentaire obligatoire  et le Régime Local, le Conseil d’administration a retenu le scénario suivant :</a:t>
            </a:r>
          </a:p>
          <a:p>
            <a:pPr lvl="0"/>
            <a:r>
              <a:rPr lang="fr-FR" dirty="0" smtClean="0"/>
              <a:t>Extension des prestations du RLAM à hauteur de celles du panier de soin pour l’ensemble des bénéficiaires,</a:t>
            </a:r>
          </a:p>
          <a:p>
            <a:pPr lvl="0"/>
            <a:r>
              <a:rPr lang="fr-FR" dirty="0" smtClean="0"/>
              <a:t>Introduction d’une participation de l’employeur à hauteur de 50% des cotisations pour financer les prestations des seuls actifs.</a:t>
            </a:r>
          </a:p>
          <a:p>
            <a:pPr eaLnBrk="1" hangingPunct="1"/>
            <a:endParaRPr lang="fr-FR" dirty="0" smtClean="0">
              <a:latin typeface="Arial" pitchFamily="34" charset="0"/>
              <a:ea typeface="ＭＳ Ｐゴシック" pitchFamily="34" charset="-128"/>
            </a:endParaRPr>
          </a:p>
          <a:p>
            <a:pPr eaLnBrk="1" hangingPunct="1"/>
            <a:r>
              <a:rPr lang="fr-FR" dirty="0" smtClean="0">
                <a:latin typeface="Arial" pitchFamily="34" charset="0"/>
                <a:ea typeface="ＭＳ Ｐゴシック" pitchFamily="34" charset="-128"/>
              </a:rPr>
              <a:t>Un taux de cotisation de 1.72% serait nécessaire pour financer ce</a:t>
            </a:r>
            <a:r>
              <a:rPr lang="fr-FR" baseline="0" dirty="0" smtClean="0">
                <a:latin typeface="Arial" pitchFamily="34" charset="0"/>
                <a:ea typeface="ＭＳ Ｐゴシック" pitchFamily="34" charset="-128"/>
              </a:rPr>
              <a:t> scénario, de manière uniforme et solidaire.</a:t>
            </a:r>
            <a:endParaRPr lang="fr-FR" dirty="0" smtClean="0">
              <a:latin typeface="Arial" pitchFamily="34" charset="0"/>
              <a:ea typeface="ＭＳ Ｐゴシック" pitchFamily="34" charset="-128"/>
            </a:endParaRPr>
          </a:p>
          <a:p>
            <a:pPr eaLnBrk="1" hangingPunct="1"/>
            <a:endParaRPr lang="fr-FR" dirty="0" smtClean="0">
              <a:latin typeface="Arial" pitchFamily="34" charset="0"/>
              <a:ea typeface="ＭＳ Ｐゴシック" pitchFamily="34" charset="-128"/>
            </a:endParaRPr>
          </a:p>
          <a:p>
            <a:r>
              <a:rPr lang="fr-FR" sz="1200" dirty="0" smtClean="0">
                <a:latin typeface="Arial" pitchFamily="34" charset="0"/>
                <a:ea typeface="ＭＳ Ｐゴシック" pitchFamily="34" charset="-128"/>
              </a:rPr>
              <a:t>La mission parlementaire mandatée à cat effet par le gouvernement a rendu ses conclusions le 15 décembre dernier et prône le maintien du statu quo.</a:t>
            </a:r>
          </a:p>
          <a:p>
            <a:endParaRPr lang="fr-FR" sz="1200" dirty="0" smtClean="0">
              <a:latin typeface="Arial" pitchFamily="34" charset="0"/>
              <a:ea typeface="ＭＳ Ｐゴシック" pitchFamily="34" charset="-128"/>
            </a:endParaRPr>
          </a:p>
          <a:p>
            <a:r>
              <a:rPr lang="fr-FR" sz="1200" dirty="0" smtClean="0">
                <a:latin typeface="Arial" pitchFamily="34" charset="0"/>
                <a:ea typeface="ＭＳ Ｐゴシック" pitchFamily="34" charset="-128"/>
              </a:rPr>
              <a:t>Un report de 6 mois de la généralisation de la complémentaire santé en Alsace est prévu dans la Loi Santé.</a:t>
            </a:r>
          </a:p>
          <a:p>
            <a:r>
              <a:rPr lang="fr-FR" sz="1200" dirty="0" smtClean="0">
                <a:latin typeface="Arial" pitchFamily="34" charset="0"/>
                <a:ea typeface="ＭＳ Ｐゴシック" pitchFamily="34" charset="-128"/>
              </a:rPr>
              <a:t> </a:t>
            </a:r>
            <a:endParaRPr lang="fr-FR" b="1" dirty="0" smtClean="0"/>
          </a:p>
          <a:p>
            <a:pPr eaLnBrk="1" hangingPunct="1"/>
            <a:endParaRPr lang="fr-FR" dirty="0" smtClean="0">
              <a:latin typeface="Arial" pitchFamily="34" charset="0"/>
              <a:ea typeface="ＭＳ Ｐゴシック" pitchFamily="34" charset="-128"/>
            </a:endParaRPr>
          </a:p>
          <a:p>
            <a:pPr eaLnBrk="1" hangingPunct="1"/>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54353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defTabSz="920753">
              <a:defRPr/>
            </a:pPr>
            <a:fld id="{55B409E0-91B3-412C-8575-1E947443F3DC}" type="slidenum">
              <a:rPr lang="fr-FR" smtClean="0">
                <a:latin typeface="Arial" pitchFamily="34" charset="0"/>
                <a:ea typeface="ＭＳ Ｐゴシック" pitchFamily="34" charset="-128"/>
              </a:rPr>
              <a:pPr defTabSz="920753">
                <a:defRPr/>
              </a:pPr>
              <a:t>13</a:t>
            </a:fld>
            <a:endParaRPr lang="fr-FR" dirty="0" smtClean="0">
              <a:latin typeface="Arial" pitchFamily="34" charset="0"/>
              <a:ea typeface="ＭＳ Ｐゴシック" pitchFamily="34" charset="-128"/>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fr-FR" dirty="0" smtClean="0">
                <a:latin typeface="Arial" pitchFamily="34" charset="0"/>
                <a:ea typeface="ＭＳ Ｐゴシック" pitchFamily="34" charset="-128"/>
              </a:rPr>
              <a:t>Conclusions de </a:t>
            </a:r>
            <a:r>
              <a:rPr lang="fr-FR" smtClean="0">
                <a:latin typeface="Arial" pitchFamily="34" charset="0"/>
                <a:ea typeface="ＭＳ Ｐゴシック" pitchFamily="34" charset="-128"/>
              </a:rPr>
              <a:t>la note </a:t>
            </a:r>
            <a:r>
              <a:rPr lang="fr-FR" dirty="0" smtClean="0">
                <a:latin typeface="Arial" pitchFamily="34" charset="0"/>
                <a:ea typeface="ＭＳ Ｐゴシック" pitchFamily="34" charset="-128"/>
              </a:rPr>
              <a:t>de la mission juridique du CE de mai 2014</a:t>
            </a:r>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54353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defTabSz="920753">
              <a:defRPr/>
            </a:pPr>
            <a:fld id="{55B409E0-91B3-412C-8575-1E947443F3DC}" type="slidenum">
              <a:rPr lang="fr-FR" smtClean="0">
                <a:latin typeface="Arial" pitchFamily="34" charset="0"/>
                <a:ea typeface="ＭＳ Ｐゴシック" pitchFamily="34" charset="-128"/>
              </a:rPr>
              <a:pPr defTabSz="920753">
                <a:defRPr/>
              </a:pPr>
              <a:t>14</a:t>
            </a:fld>
            <a:endParaRPr lang="fr-FR" dirty="0" smtClean="0">
              <a:latin typeface="Arial" pitchFamily="34" charset="0"/>
              <a:ea typeface="ＭＳ Ｐゴシック" pitchFamily="34" charset="-128"/>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54353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defTabSz="920753">
              <a:defRPr/>
            </a:pPr>
            <a:fld id="{55B409E0-91B3-412C-8575-1E947443F3DC}" type="slidenum">
              <a:rPr lang="fr-FR" smtClean="0">
                <a:latin typeface="Arial" pitchFamily="34" charset="0"/>
                <a:ea typeface="ＭＳ Ｐゴシック" pitchFamily="34" charset="-128"/>
              </a:rPr>
              <a:pPr defTabSz="920753">
                <a:defRPr/>
              </a:pPr>
              <a:t>15</a:t>
            </a:fld>
            <a:endParaRPr lang="fr-FR" dirty="0" smtClean="0">
              <a:latin typeface="Arial" pitchFamily="34" charset="0"/>
              <a:ea typeface="ＭＳ Ｐゴシック" pitchFamily="34" charset="-128"/>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543533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defTabSz="920753">
              <a:defRPr/>
            </a:pPr>
            <a:fld id="{55B409E0-91B3-412C-8575-1E947443F3DC}" type="slidenum">
              <a:rPr lang="fr-FR" smtClean="0">
                <a:latin typeface="Arial" pitchFamily="34" charset="0"/>
                <a:ea typeface="ＭＳ Ｐゴシック" pitchFamily="34" charset="-128"/>
              </a:rPr>
              <a:pPr defTabSz="920753">
                <a:defRPr/>
              </a:pPr>
              <a:t>16</a:t>
            </a:fld>
            <a:endParaRPr lang="fr-FR" dirty="0" smtClean="0">
              <a:latin typeface="Arial" pitchFamily="34" charset="0"/>
              <a:ea typeface="ＭＳ Ｐゴシック" pitchFamily="34" charset="-128"/>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fr-FR" sz="1200" kern="1200" dirty="0" smtClean="0">
                <a:solidFill>
                  <a:schemeClr val="tx1"/>
                </a:solidFill>
                <a:latin typeface="Arial" charset="0"/>
                <a:ea typeface="ＭＳ Ｐゴシック" charset="-128"/>
                <a:cs typeface="ＭＳ Ｐゴシック" charset="-128"/>
              </a:rPr>
              <a:t>Il y a quelques années, deux présidentiables se sont présentés chez nous ils car souhaitaient généraliser le RL à toute la France. Pourquoi ? car frais de gestion très faible, système de solidarité où les hauts revenus paient pour les pauvres, où...</a:t>
            </a:r>
          </a:p>
          <a:p>
            <a:r>
              <a:rPr lang="fr-FR" sz="1200" kern="1200" dirty="0" smtClean="0">
                <a:solidFill>
                  <a:schemeClr val="tx1"/>
                </a:solidFill>
                <a:latin typeface="Arial" charset="0"/>
                <a:ea typeface="ＭＳ Ｐゴシック" charset="-128"/>
                <a:cs typeface="ＭＳ Ｐゴシック" charset="-128"/>
              </a:rPr>
              <a:t>Et nous avons dû leur expliquer qu'on ne peut pas généraliser ce système car il est né au moment où la solidarité était très forte.</a:t>
            </a:r>
          </a:p>
          <a:p>
            <a:r>
              <a:rPr lang="fr-FR" sz="1200" kern="1200" dirty="0" smtClean="0">
                <a:solidFill>
                  <a:schemeClr val="tx1"/>
                </a:solidFill>
                <a:latin typeface="Arial" charset="0"/>
                <a:ea typeface="ＭＳ Ｐゴシック" charset="-128"/>
                <a:cs typeface="ＭＳ Ｐゴシック" charset="-128"/>
              </a:rPr>
              <a:t>Aujourd'hui on risque de le mettre en danger à cause de dispositifs concurrentiels ? </a:t>
            </a:r>
          </a:p>
          <a:p>
            <a:r>
              <a:rPr lang="fr-FR" sz="1200" kern="1200" dirty="0" smtClean="0">
                <a:solidFill>
                  <a:schemeClr val="tx1"/>
                </a:solidFill>
                <a:latin typeface="Arial" charset="0"/>
                <a:ea typeface="ＭＳ Ｐゴシック" charset="-128"/>
                <a:cs typeface="ＭＳ Ｐゴシック" charset="-128"/>
              </a:rPr>
              <a:t>Nous avons l'impression que maintenant, ce sont les juristes qui prennent les décisions. Prises en fonction du moindre risque politique. Mais le risque juridique est plus fort encore si on laisse les mutuelles. Et le système ne sera plus juste. Certes, peut être qu'un jour la CJCE nous demandera de supprimer ce régime</a:t>
            </a:r>
          </a:p>
          <a:p>
            <a:r>
              <a:rPr lang="fr-FR" sz="1200" kern="1200" dirty="0" smtClean="0">
                <a:solidFill>
                  <a:schemeClr val="tx1"/>
                </a:solidFill>
                <a:latin typeface="Arial" charset="0"/>
                <a:ea typeface="ＭＳ Ｐゴシック" charset="-128"/>
                <a:cs typeface="ＭＳ Ｐゴシック" charset="-128"/>
              </a:rPr>
              <a:t>Mais la question fondamentale est la suivante : de quel système de protection sociale voulons-nous ? Voulons-nous un dispositif de RG qui baisse de plus en plus et qui laisse de plus en place la part au secteur complémentaire ?</a:t>
            </a:r>
          </a:p>
          <a:p>
            <a:r>
              <a:rPr lang="fr-FR" sz="1200" kern="1200" dirty="0" smtClean="0">
                <a:solidFill>
                  <a:schemeClr val="tx1"/>
                </a:solidFill>
                <a:latin typeface="Arial" charset="0"/>
                <a:ea typeface="ＭＳ Ｐゴシック" charset="-128"/>
                <a:cs typeface="ＭＳ Ｐゴシック" charset="-128"/>
              </a:rPr>
              <a:t>Voulons nous qu'il n'y ait au dessus qu'un système concurrentiel où l’on reçoit selon ses cotisations ?</a:t>
            </a:r>
          </a:p>
          <a:p>
            <a:r>
              <a:rPr lang="fr-FR" sz="1200" kern="1200" dirty="0" smtClean="0">
                <a:solidFill>
                  <a:schemeClr val="tx1"/>
                </a:solidFill>
                <a:latin typeface="Arial" charset="0"/>
                <a:ea typeface="ＭＳ Ｐゴシック" charset="-128"/>
                <a:cs typeface="ＭＳ Ｐゴシック" charset="-128"/>
              </a:rPr>
              <a:t>Pour rappel, initialement, le RL a été créé à titre provisoire jusqu'à ce que RG le rattrape. En 1995, fort du constat que le RG ne l’avait pas rattrapé, il a été pérennisé.</a:t>
            </a:r>
          </a:p>
          <a:p>
            <a:r>
              <a:rPr lang="fr-FR" sz="1200" kern="1200" dirty="0" smtClean="0">
                <a:solidFill>
                  <a:schemeClr val="tx1"/>
                </a:solidFill>
                <a:latin typeface="Arial" charset="0"/>
                <a:ea typeface="ＭＳ Ｐゴシック" charset="-128"/>
                <a:cs typeface="ＭＳ Ｐゴシック" charset="-128"/>
              </a:rPr>
              <a:t>Nous proposons de conserver notre système à trois étages. Le 1</a:t>
            </a:r>
            <a:r>
              <a:rPr lang="fr-FR" sz="1200" kern="1200" baseline="30000" dirty="0" smtClean="0">
                <a:solidFill>
                  <a:schemeClr val="tx1"/>
                </a:solidFill>
                <a:latin typeface="Arial" charset="0"/>
                <a:ea typeface="ＭＳ Ｐゴシック" charset="-128"/>
                <a:cs typeface="ＭＳ Ｐゴシック" charset="-128"/>
              </a:rPr>
              <a:t>er</a:t>
            </a:r>
            <a:r>
              <a:rPr lang="fr-FR" sz="1200" kern="1200" dirty="0" smtClean="0">
                <a:solidFill>
                  <a:schemeClr val="tx1"/>
                </a:solidFill>
                <a:latin typeface="Arial" charset="0"/>
                <a:ea typeface="ＭＳ Ｐゴシック" charset="-128"/>
                <a:cs typeface="ＭＳ Ｐゴシック" charset="-128"/>
              </a:rPr>
              <a:t> et le 2</a:t>
            </a:r>
            <a:r>
              <a:rPr lang="fr-FR" sz="1200" kern="1200" baseline="30000" dirty="0" smtClean="0">
                <a:solidFill>
                  <a:schemeClr val="tx1"/>
                </a:solidFill>
                <a:latin typeface="Arial" charset="0"/>
                <a:ea typeface="ＭＳ Ｐゴシック" charset="-128"/>
                <a:cs typeface="ＭＳ Ｐゴシック" charset="-128"/>
              </a:rPr>
              <a:t>ème</a:t>
            </a:r>
            <a:r>
              <a:rPr lang="fr-FR" sz="1200" kern="1200" dirty="0" smtClean="0">
                <a:solidFill>
                  <a:schemeClr val="tx1"/>
                </a:solidFill>
                <a:latin typeface="Arial" charset="0"/>
                <a:ea typeface="ＭＳ Ｐゴシック" charset="-128"/>
                <a:cs typeface="ＭＳ Ｐゴシック" charset="-128"/>
              </a:rPr>
              <a:t> pour la solidarité. Au 3</a:t>
            </a:r>
            <a:r>
              <a:rPr lang="fr-FR" sz="1200" kern="1200" baseline="30000" dirty="0" smtClean="0">
                <a:solidFill>
                  <a:schemeClr val="tx1"/>
                </a:solidFill>
                <a:latin typeface="Arial" charset="0"/>
                <a:ea typeface="ＭＳ Ｐゴシック" charset="-128"/>
                <a:cs typeface="ＭＳ Ｐゴシック" charset="-128"/>
              </a:rPr>
              <a:t>ème</a:t>
            </a:r>
            <a:r>
              <a:rPr lang="fr-FR" sz="1200" kern="1200" dirty="0" smtClean="0">
                <a:solidFill>
                  <a:schemeClr val="tx1"/>
                </a:solidFill>
                <a:latin typeface="Arial" charset="0"/>
                <a:ea typeface="ＭＳ Ｐゴシック" charset="-128"/>
                <a:cs typeface="ＭＳ Ｐゴシック" charset="-128"/>
              </a:rPr>
              <a:t>, il y a encore largement de la place pour un régime concurrentiel.</a:t>
            </a:r>
          </a:p>
          <a:p>
            <a:r>
              <a:rPr lang="fr-FR" sz="1200" kern="1200" dirty="0" smtClean="0">
                <a:solidFill>
                  <a:schemeClr val="tx1"/>
                </a:solidFill>
                <a:latin typeface="Arial" charset="0"/>
                <a:ea typeface="ＭＳ Ｐゴシック" charset="-128"/>
                <a:cs typeface="ＭＳ Ｐゴシック" charset="-128"/>
              </a:rPr>
              <a:t>Si vous pensez que c'est le meilleur système du mon, il y a la place pour le RL.</a:t>
            </a:r>
          </a:p>
          <a:p>
            <a:pPr eaLnBrk="1" hangingPunct="1"/>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543533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259420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259420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2697003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p:txBody>
          <a:bodyPr/>
          <a:lstStyle/>
          <a:p>
            <a:pPr defTabSz="920753">
              <a:defRPr/>
            </a:pPr>
            <a:fld id="{0C7768A6-5799-4344-B0D2-BCA5B13C89EC}" type="slidenum">
              <a:rPr lang="fr-FR" smtClean="0">
                <a:latin typeface="Arial" pitchFamily="34" charset="0"/>
                <a:ea typeface="ＭＳ Ｐゴシック" pitchFamily="34" charset="-128"/>
              </a:rPr>
              <a:pPr defTabSz="920753">
                <a:defRPr/>
              </a:pPr>
              <a:t>2</a:t>
            </a:fld>
            <a:endParaRPr lang="fr-FR" dirty="0" smtClean="0">
              <a:latin typeface="Arial" pitchFamily="34" charset="0"/>
              <a:ea typeface="ＭＳ Ｐゴシック" pitchFamily="34" charset="-128"/>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r>
              <a:rPr lang="fr-FR" sz="1000" dirty="0" smtClean="0">
                <a:latin typeface="Arial" pitchFamily="34" charset="0"/>
                <a:ea typeface="ＭＳ Ｐゴシック" pitchFamily="34" charset="-128"/>
              </a:rPr>
              <a:t>Le régime local est incomparable</a:t>
            </a:r>
          </a:p>
          <a:p>
            <a:endParaRPr lang="fr-FR" sz="1000" dirty="0" smtClean="0">
              <a:latin typeface="Arial" pitchFamily="34" charset="0"/>
              <a:ea typeface="ＭＳ Ｐゴシック" pitchFamily="34"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fr-FR" sz="1000" dirty="0" smtClean="0">
                <a:latin typeface="Arial" pitchFamily="34" charset="0"/>
                <a:ea typeface="ＭＳ Ｐゴシック" pitchFamily="34" charset="-128"/>
              </a:rPr>
              <a:t>- Hérité de l’histoire, il bénéficie d’un ancrage culturel fort et d’une image connue (enjeu du débat électoral aux présidentielles de 2012)</a:t>
            </a:r>
            <a:endParaRPr lang="fr-FR" sz="1100" dirty="0" smtClean="0">
              <a:latin typeface="Arial" pitchFamily="34" charset="0"/>
              <a:ea typeface="ＭＳ Ｐゴシック" pitchFamily="34" charset="-128"/>
            </a:endParaRPr>
          </a:p>
          <a:p>
            <a:r>
              <a:rPr lang="fr-FR" sz="1000" dirty="0" smtClean="0"/>
              <a:t>Une </a:t>
            </a:r>
            <a:r>
              <a:rPr lang="fr-FR" sz="1000" b="1" dirty="0" smtClean="0"/>
              <a:t>enquête d’opinion </a:t>
            </a:r>
            <a:r>
              <a:rPr lang="fr-FR" sz="1000" dirty="0" smtClean="0"/>
              <a:t>réalisée en novembre 2005 par l’institut du droit local montrait que </a:t>
            </a:r>
            <a:r>
              <a:rPr lang="fr-FR" sz="1000" b="1" dirty="0" smtClean="0"/>
              <a:t>99 % des personnes sondées connaissaient le régime local d’assurance maladie </a:t>
            </a:r>
            <a:r>
              <a:rPr lang="fr-FR" sz="1000" dirty="0" smtClean="0"/>
              <a:t>et que </a:t>
            </a:r>
            <a:r>
              <a:rPr lang="fr-FR" sz="1000" b="1" dirty="0" smtClean="0"/>
              <a:t>98 % en étaient satisfaits</a:t>
            </a:r>
            <a:r>
              <a:rPr lang="fr-FR" sz="1000" dirty="0" smtClean="0"/>
              <a:t>. En 1984, un précédent sondage relatif au financement du régime local en cas de difficultés financières avait montré qu’un peu plus de 75 % des personnes interrogées étaient prêtes à voir les cotisations augmenter ou les prestations diminuer pour préserver le régime local.</a:t>
            </a:r>
            <a:endParaRPr lang="fr-FR" sz="1000" dirty="0" smtClean="0">
              <a:latin typeface="Arial" pitchFamily="34" charset="0"/>
              <a:ea typeface="ＭＳ Ｐゴシック" pitchFamily="34" charset="-128"/>
            </a:endParaRPr>
          </a:p>
          <a:p>
            <a:endParaRPr lang="fr-FR" sz="1000" dirty="0" smtClean="0">
              <a:latin typeface="Arial" pitchFamily="34" charset="0"/>
              <a:ea typeface="ＭＳ Ｐゴシック" pitchFamily="34" charset="-128"/>
            </a:endParaRPr>
          </a:p>
          <a:p>
            <a:pPr>
              <a:buFontTx/>
              <a:buChar char="-"/>
            </a:pPr>
            <a:r>
              <a:rPr lang="fr-FR" sz="1000" dirty="0" smtClean="0">
                <a:latin typeface="Arial" pitchFamily="34" charset="0"/>
                <a:ea typeface="ＭＳ Ｐゴシック" pitchFamily="34" charset="-128"/>
              </a:rPr>
              <a:t>Un exemple inédit d’assurance maladie à trois étages </a:t>
            </a:r>
            <a:endParaRPr lang="fr-FR" sz="1100" dirty="0" smtClean="0">
              <a:latin typeface="Arial" pitchFamily="34" charset="0"/>
              <a:ea typeface="ＭＳ Ｐゴシック" pitchFamily="34" charset="-128"/>
            </a:endParaRPr>
          </a:p>
          <a:p>
            <a:r>
              <a:rPr lang="fr-FR" sz="1000" dirty="0" smtClean="0">
                <a:latin typeface="Arial" pitchFamily="34" charset="0"/>
                <a:ea typeface="ＭＳ Ｐゴシック" pitchFamily="34" charset="-128"/>
              </a:rPr>
              <a:t>- Il s’inscrit résolument dans le prolongement du régime général :</a:t>
            </a:r>
            <a:endParaRPr lang="fr-FR" sz="1100" dirty="0" smtClean="0">
              <a:latin typeface="Arial" pitchFamily="34" charset="0"/>
              <a:ea typeface="ＭＳ Ｐゴシック" pitchFamily="34" charset="-128"/>
            </a:endParaRPr>
          </a:p>
          <a:p>
            <a:pPr lvl="1"/>
            <a:r>
              <a:rPr lang="fr-FR" sz="1000" dirty="0" smtClean="0">
                <a:latin typeface="Arial" pitchFamily="34" charset="0"/>
                <a:ea typeface="ＭＳ Ｐゴシック" pitchFamily="34" charset="-128"/>
              </a:rPr>
              <a:t>Les prestations sont toujours complémentaires à celles servies par le régime général (mais actuellement elles restent dans la limite du tarif conventionnel)</a:t>
            </a:r>
            <a:endParaRPr lang="fr-FR" sz="1100" dirty="0" smtClean="0">
              <a:latin typeface="Arial" pitchFamily="34" charset="0"/>
              <a:ea typeface="ＭＳ Ｐゴシック" pitchFamily="34" charset="-128"/>
            </a:endParaRPr>
          </a:p>
          <a:p>
            <a:pPr lvl="1"/>
            <a:r>
              <a:rPr lang="fr-FR" sz="1000" dirty="0" smtClean="0">
                <a:latin typeface="Arial" pitchFamily="34" charset="0"/>
                <a:ea typeface="ＭＳ Ｐゴシック" pitchFamily="34" charset="-128"/>
              </a:rPr>
              <a:t>Le financement est plus solidaire que dans un organisme complémentaire facultatif (solidarité entre jeunes et vieux, actifs et inactifs, salariés et chômeurs)</a:t>
            </a:r>
            <a:endParaRPr lang="fr-FR" sz="1100" dirty="0" smtClean="0">
              <a:latin typeface="Arial" pitchFamily="34" charset="0"/>
              <a:ea typeface="ＭＳ Ｐゴシック" pitchFamily="34" charset="-128"/>
            </a:endParaRPr>
          </a:p>
          <a:p>
            <a:pPr lvl="1"/>
            <a:r>
              <a:rPr lang="fr-FR" sz="1000" dirty="0" smtClean="0">
                <a:latin typeface="Arial" pitchFamily="34" charset="0"/>
                <a:ea typeface="ＭＳ Ｐゴシック" pitchFamily="34" charset="-128"/>
              </a:rPr>
              <a:t>Le fonctionnement est adossé au réseau du régime général (informatique et humain), que ce soit pour le prélèvement des cotisations ou le paiement des prestations</a:t>
            </a:r>
          </a:p>
          <a:p>
            <a:pPr lvl="1"/>
            <a:endParaRPr lang="fr-FR" sz="1000"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1833368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defTabSz="919155">
              <a:defRPr/>
            </a:pPr>
            <a:fld id="{A335FB43-513E-40B6-8C8E-4D53AA5CF1FB}" type="slidenum">
              <a:rPr lang="fr-FR" smtClean="0">
                <a:latin typeface="Arial" pitchFamily="34" charset="0"/>
                <a:ea typeface="ＭＳ Ｐゴシック" pitchFamily="34" charset="-128"/>
              </a:rPr>
              <a:pPr defTabSz="919155">
                <a:defRPr/>
              </a:pPr>
              <a:t>3</a:t>
            </a:fld>
            <a:endParaRPr lang="fr-FR" dirty="0" smtClean="0">
              <a:latin typeface="Arial" pitchFamily="34" charset="0"/>
              <a:ea typeface="ＭＳ Ｐゴシック" pitchFamily="34" charset="-128"/>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fr-FR" sz="1000"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1208240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defTabSz="919155">
              <a:defRPr/>
            </a:pPr>
            <a:fld id="{A79E406B-949A-4E29-9BA0-C94FE88A6FC5}" type="slidenum">
              <a:rPr lang="fr-FR" smtClean="0">
                <a:latin typeface="Arial" pitchFamily="34" charset="0"/>
                <a:ea typeface="ＭＳ Ｐゴシック" pitchFamily="34" charset="-128"/>
              </a:rPr>
              <a:pPr defTabSz="919155">
                <a:defRPr/>
              </a:pPr>
              <a:t>4</a:t>
            </a:fld>
            <a:endParaRPr lang="fr-FR" dirty="0" smtClean="0">
              <a:latin typeface="Arial" pitchFamily="34" charset="0"/>
              <a:ea typeface="ＭＳ Ｐゴシック" pitchFamily="34" charset="-128"/>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fr-FR" sz="1000" dirty="0" smtClean="0">
                <a:latin typeface="Arial" pitchFamily="34" charset="0"/>
                <a:ea typeface="ＭＳ Ｐゴシック" pitchFamily="34" charset="-128"/>
              </a:rPr>
              <a:t>2,1 millions de bénéficiaires, France entière = données 15/09/2015 (Erasme pour l’Alsace Lorraine : 2 millions, extrapolation France entière)</a:t>
            </a:r>
          </a:p>
          <a:p>
            <a:pPr eaLnBrk="1" hangingPunct="1"/>
            <a:endParaRPr lang="fr-FR" sz="1000" dirty="0" smtClean="0">
              <a:latin typeface="Arial" pitchFamily="34" charset="0"/>
              <a:ea typeface="ＭＳ Ｐゴシック" pitchFamily="34" charset="-128"/>
            </a:endParaRPr>
          </a:p>
          <a:p>
            <a:pPr defTabSz="920892" eaLnBrk="1" hangingPunct="1">
              <a:defRPr/>
            </a:pPr>
            <a:r>
              <a:rPr lang="fr-FR" sz="1000" dirty="0" smtClean="0">
                <a:latin typeface="Arial" pitchFamily="34" charset="0"/>
                <a:ea typeface="ＭＳ Ｐゴシック" pitchFamily="34" charset="-128"/>
              </a:rPr>
              <a:t>Par comparaison : la population des trois départements d’Alsace Moselle représente 2 915 000 habitants (1,1 M° pour le 67, 758 000  pour le 68, 1 M° pour le 57)</a:t>
            </a:r>
          </a:p>
          <a:p>
            <a:pPr eaLnBrk="1" hangingPunct="1"/>
            <a:endParaRPr lang="fr-FR" sz="1000"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266484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defTabSz="919155">
              <a:defRPr/>
            </a:pPr>
            <a:fld id="{A3631E9E-2531-4955-BB27-AB66CCC49670}" type="slidenum">
              <a:rPr lang="fr-FR" smtClean="0">
                <a:latin typeface="Arial" pitchFamily="34" charset="0"/>
                <a:ea typeface="ＭＳ Ｐゴシック" pitchFamily="34" charset="-128"/>
              </a:rPr>
              <a:pPr defTabSz="919155">
                <a:defRPr/>
              </a:pPr>
              <a:t>5</a:t>
            </a:fld>
            <a:endParaRPr lang="fr-FR" dirty="0" smtClean="0">
              <a:latin typeface="Arial" pitchFamily="34" charset="0"/>
              <a:ea typeface="ＭＳ Ｐゴシック" pitchFamily="34" charset="-128"/>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fr-FR" sz="800" dirty="0" smtClean="0">
              <a:latin typeface="Arial" pitchFamily="34" charset="0"/>
              <a:ea typeface="ＭＳ Ｐゴシック" pitchFamily="34" charset="-128"/>
            </a:endParaRPr>
          </a:p>
          <a:p>
            <a:pPr eaLnBrk="1" hangingPunct="1"/>
            <a:endParaRPr lang="fr-FR" sz="1000"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2383109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defTabSz="919155">
              <a:defRPr/>
            </a:pPr>
            <a:fld id="{A3631E9E-2531-4955-BB27-AB66CCC49670}" type="slidenum">
              <a:rPr lang="fr-FR" smtClean="0">
                <a:latin typeface="Arial" pitchFamily="34" charset="0"/>
                <a:ea typeface="ＭＳ Ｐゴシック" pitchFamily="34" charset="-128"/>
              </a:rPr>
              <a:pPr defTabSz="919155">
                <a:defRPr/>
              </a:pPr>
              <a:t>6</a:t>
            </a:fld>
            <a:endParaRPr lang="fr-FR" dirty="0" smtClean="0">
              <a:latin typeface="Arial" pitchFamily="34" charset="0"/>
              <a:ea typeface="ＭＳ Ｐゴシック" pitchFamily="34" charset="-128"/>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fr-FR" sz="800" dirty="0" smtClean="0">
              <a:latin typeface="Arial" pitchFamily="34" charset="0"/>
              <a:ea typeface="ＭＳ Ｐゴシック" pitchFamily="34" charset="-128"/>
            </a:endParaRPr>
          </a:p>
          <a:p>
            <a:pPr eaLnBrk="1" hangingPunct="1"/>
            <a:endParaRPr lang="fr-FR" sz="1000"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2383109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p:txBody>
          <a:bodyPr/>
          <a:lstStyle/>
          <a:p>
            <a:pPr defTabSz="919155">
              <a:defRPr/>
            </a:pPr>
            <a:fld id="{A3631E9E-2531-4955-BB27-AB66CCC49670}" type="slidenum">
              <a:rPr lang="fr-FR" smtClean="0">
                <a:latin typeface="Arial" pitchFamily="34" charset="0"/>
                <a:ea typeface="ＭＳ Ｐゴシック" pitchFamily="34" charset="-128"/>
              </a:rPr>
              <a:pPr defTabSz="919155">
                <a:defRPr/>
              </a:pPr>
              <a:t>7</a:t>
            </a:fld>
            <a:endParaRPr lang="fr-FR" dirty="0" smtClean="0">
              <a:latin typeface="Arial" pitchFamily="34" charset="0"/>
              <a:ea typeface="ＭＳ Ｐゴシック" pitchFamily="34" charset="-128"/>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fr-FR" sz="1000" dirty="0" smtClean="0">
                <a:solidFill>
                  <a:schemeClr val="dk1"/>
                </a:solidFill>
              </a:rPr>
              <a:t>345 638 assurés retraités sont assujettis (soit 79,03% des bénéficiaires retraités), 91 739 ne le sont pas (20,97%, soit 1/5). </a:t>
            </a:r>
          </a:p>
          <a:p>
            <a:r>
              <a:rPr lang="fr-FR" sz="1000" i="1" dirty="0" smtClean="0">
                <a:solidFill>
                  <a:schemeClr val="dk1"/>
                </a:solidFill>
              </a:rPr>
              <a:t>Source : Service Statistique de la </a:t>
            </a:r>
            <a:r>
              <a:rPr lang="fr-FR" sz="1000" i="1" dirty="0" err="1" smtClean="0">
                <a:solidFill>
                  <a:schemeClr val="dk1"/>
                </a:solidFill>
              </a:rPr>
              <a:t>Carsat</a:t>
            </a:r>
            <a:r>
              <a:rPr lang="fr-FR" sz="1000" i="1" dirty="0" smtClean="0">
                <a:solidFill>
                  <a:schemeClr val="dk1"/>
                </a:solidFill>
              </a:rPr>
              <a:t> Alsace Moselle, à partir du nouvel indice  "bénéficiaire de la COTAM RL" crée par la CNAV dans la base Infocentre</a:t>
            </a:r>
          </a:p>
          <a:p>
            <a:endParaRPr lang="fr-FR" sz="1000" i="1" dirty="0" smtClean="0">
              <a:solidFill>
                <a:schemeClr val="dk1"/>
              </a:solidFill>
            </a:endParaRPr>
          </a:p>
          <a:p>
            <a:endParaRPr lang="fr-FR" sz="1000" i="1" dirty="0" smtClean="0">
              <a:solidFill>
                <a:schemeClr val="dk1"/>
              </a:solidFill>
            </a:endParaRPr>
          </a:p>
          <a:p>
            <a:r>
              <a:rPr lang="fr-FR" sz="1000" b="1" dirty="0" smtClean="0">
                <a:solidFill>
                  <a:srgbClr val="000000"/>
                </a:solidFill>
                <a:ea typeface="ＭＳ Ｐゴシック" pitchFamily="34" charset="-128"/>
              </a:rPr>
              <a:t>Le taux de cotisation n’augmente </a:t>
            </a:r>
            <a:r>
              <a:rPr lang="fr-FR" sz="1000" b="1" dirty="0" smtClean="0">
                <a:solidFill>
                  <a:schemeClr val="accent6"/>
                </a:solidFill>
                <a:ea typeface="ＭＳ Ｐゴシック" pitchFamily="34" charset="-128"/>
              </a:rPr>
              <a:t>pas avec l’âge</a:t>
            </a:r>
            <a:r>
              <a:rPr lang="fr-FR" sz="1000" dirty="0" smtClean="0">
                <a:solidFill>
                  <a:schemeClr val="accent6"/>
                </a:solidFill>
              </a:rPr>
              <a:t> </a:t>
            </a:r>
            <a:r>
              <a:rPr lang="fr-FR" sz="1000" dirty="0" smtClean="0">
                <a:solidFill>
                  <a:schemeClr val="tx1"/>
                </a:solidFill>
              </a:rPr>
              <a:t>alors que les dépenses, elles, augmentent au fil des années.</a:t>
            </a:r>
            <a:endParaRPr lang="fr-FR" sz="1000" i="1" dirty="0" smtClean="0">
              <a:solidFill>
                <a:schemeClr val="dk1"/>
              </a:solidFill>
            </a:endParaRPr>
          </a:p>
          <a:p>
            <a:pPr eaLnBrk="1" hangingPunct="1"/>
            <a:endParaRPr lang="fr-FR" sz="1000"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2112255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919163" y="746125"/>
            <a:ext cx="4959350" cy="3719513"/>
          </a:xfrm>
          <a:solidFill>
            <a:srgbClr val="FFFFFF"/>
          </a:solidFill>
          <a:ln w="12700" cap="flat"/>
        </p:spPr>
      </p:sp>
      <p:sp>
        <p:nvSpPr>
          <p:cNvPr id="88067" name="Rectangle 3"/>
          <p:cNvSpPr>
            <a:spLocks noGrp="1" noChangeArrowheads="1"/>
          </p:cNvSpPr>
          <p:nvPr>
            <p:ph type="body" idx="1"/>
          </p:nvPr>
        </p:nvSpPr>
        <p:spPr>
          <a:xfrm>
            <a:off x="677687" y="4715035"/>
            <a:ext cx="5442305" cy="4467546"/>
          </a:xfrm>
          <a:noFill/>
          <a:ln/>
        </p:spPr>
        <p:txBody>
          <a:bodyPr lIns="92082" tIns="46041" rIns="92082" bIns="46041"/>
          <a:lstStyle/>
          <a:p>
            <a:pPr>
              <a:buFont typeface="Wingdings" pitchFamily="2" charset="2"/>
              <a:buNone/>
            </a:pPr>
            <a:r>
              <a:rPr lang="fr-FR" sz="800" u="sng" dirty="0" smtClean="0">
                <a:latin typeface="Arial" pitchFamily="34" charset="0"/>
                <a:ea typeface="ＭＳ Ｐゴシック" pitchFamily="34" charset="-128"/>
              </a:rPr>
              <a:t>14 avril 1998 : loi n°98-278 </a:t>
            </a:r>
            <a:r>
              <a:rPr lang="fr-FR" sz="800" dirty="0" smtClean="0">
                <a:latin typeface="Arial" pitchFamily="34" charset="0"/>
                <a:ea typeface="ＭＳ Ｐゴシック" pitchFamily="34" charset="-128"/>
              </a:rPr>
              <a:t>Article L325-2 : </a:t>
            </a:r>
            <a:r>
              <a:rPr lang="fr-FR" sz="800" i="1" dirty="0" smtClean="0">
                <a:latin typeface="Arial" pitchFamily="34" charset="0"/>
                <a:ea typeface="ＭＳ Ｐゴシック" pitchFamily="34" charset="-128"/>
              </a:rPr>
              <a:t>A la clôture de l'exercice comptable, il peut décider d'affecter les excédents éventuels correspondant à la différence entre les dépenses et les recettes ainsi définies : 2° Soit au financement des programmes de santé publique élaborés par la conférence régionale de santé en vertu de l'article L. 767 du code de la santé publique. </a:t>
            </a:r>
          </a:p>
          <a:p>
            <a:endParaRPr lang="fr-FR" sz="800" dirty="0" smtClean="0">
              <a:latin typeface="Arial" pitchFamily="34" charset="0"/>
              <a:ea typeface="ＭＳ Ｐゴシック" pitchFamily="34" charset="-128"/>
            </a:endParaRPr>
          </a:p>
          <a:p>
            <a:r>
              <a:rPr lang="fr-FR" sz="800" u="sng" dirty="0" smtClean="0">
                <a:latin typeface="Arial" pitchFamily="34" charset="0"/>
                <a:ea typeface="ＭＳ Ｐゴシック" pitchFamily="34" charset="-128"/>
              </a:rPr>
              <a:t>21 juillet 2009 : article L325-2 modifié par l’article 90 de la loi 2009-879 (dite loi HPST)</a:t>
            </a:r>
            <a:r>
              <a:rPr lang="fr-FR" sz="800" dirty="0" smtClean="0">
                <a:latin typeface="Arial" pitchFamily="34" charset="0"/>
                <a:ea typeface="ＭＳ Ｐゴシック" pitchFamily="34" charset="-128"/>
              </a:rPr>
              <a:t> :</a:t>
            </a:r>
          </a:p>
          <a:p>
            <a:r>
              <a:rPr lang="fr-FR" sz="800" i="1" dirty="0" smtClean="0">
                <a:latin typeface="Arial" pitchFamily="34" charset="0"/>
                <a:ea typeface="ＭＳ Ｐゴシック" pitchFamily="34" charset="-128"/>
              </a:rPr>
              <a:t>Le conseil d'administration de l'instance de gestion établit chaque année, pour l'exercice comptable suivant, un état prévisionnel des dépenses et des recettes du régime local compte tenu des objectifs fixés par la loi de financement de la sécurité sociale et dans les conditions définies par décret. A la clôture de l'exercice, il peut décider d'affecter une somme représentant au maximum 0,5 % des dépenses de prestations constatées durant l'exercice. </a:t>
            </a:r>
            <a:r>
              <a:rPr lang="fr-FR" sz="800" u="sng" dirty="0" smtClean="0">
                <a:latin typeface="Arial" pitchFamily="34" charset="0"/>
                <a:ea typeface="ＭＳ Ｐゴシック" pitchFamily="34" charset="-128"/>
              </a:rPr>
              <a:t>(soit environ 2 millions d’euros)</a:t>
            </a:r>
          </a:p>
          <a:p>
            <a:endParaRPr lang="fr-FR" sz="800" i="1" dirty="0" smtClean="0">
              <a:latin typeface="Arial" pitchFamily="34" charset="0"/>
              <a:ea typeface="ＭＳ Ｐゴシック" pitchFamily="34" charset="-128"/>
            </a:endParaRPr>
          </a:p>
          <a:p>
            <a:pPr defTabSz="919155"/>
            <a:r>
              <a:rPr lang="fr-FR" sz="800" dirty="0" smtClean="0">
                <a:latin typeface="Arial" pitchFamily="34" charset="0"/>
                <a:ea typeface="ＭＳ Ｐゴシック" pitchFamily="34" charset="-128"/>
              </a:rPr>
              <a:t>Le RLAM soutient les actions qui agissent sur les facteurs de risques et les facteurs de protections modifiables (prévention primaire). </a:t>
            </a:r>
          </a:p>
          <a:p>
            <a:pPr defTabSz="919155"/>
            <a:r>
              <a:rPr lang="fr-FR" sz="800" dirty="0" smtClean="0">
                <a:latin typeface="Arial" pitchFamily="34" charset="0"/>
                <a:ea typeface="ＭＳ Ｐゴシック" pitchFamily="34" charset="-128"/>
              </a:rPr>
              <a:t>Agir à la fois sur : </a:t>
            </a:r>
            <a:r>
              <a:rPr lang="fr-FR" sz="800" b="1" dirty="0" smtClean="0">
                <a:latin typeface="Arial" pitchFamily="34" charset="0"/>
                <a:ea typeface="ＭＳ Ｐゴシック" pitchFamily="34" charset="-128"/>
              </a:rPr>
              <a:t>l’environnement </a:t>
            </a:r>
            <a:r>
              <a:rPr lang="fr-FR" sz="800" dirty="0" smtClean="0">
                <a:latin typeface="Arial" pitchFamily="34" charset="0"/>
                <a:ea typeface="ＭＳ Ｐゴシック" pitchFamily="34" charset="-128"/>
              </a:rPr>
              <a:t>(infrastructures existantes, contexte familial…) et les </a:t>
            </a:r>
            <a:r>
              <a:rPr lang="fr-FR" sz="800" b="1" dirty="0" smtClean="0">
                <a:latin typeface="Arial" pitchFamily="34" charset="0"/>
                <a:ea typeface="ＭＳ Ｐゴシック" pitchFamily="34" charset="-128"/>
              </a:rPr>
              <a:t>comportements</a:t>
            </a:r>
            <a:r>
              <a:rPr lang="fr-FR" sz="800" dirty="0" smtClean="0">
                <a:latin typeface="Arial" pitchFamily="34" charset="0"/>
                <a:ea typeface="ＭＳ Ｐゴシック" pitchFamily="34" charset="-128"/>
              </a:rPr>
              <a:t> (individuels et collectifs).</a:t>
            </a:r>
          </a:p>
          <a:p>
            <a:pPr defTabSz="919155"/>
            <a:r>
              <a:rPr lang="fr-FR" sz="800" dirty="0" smtClean="0">
                <a:latin typeface="Arial" pitchFamily="34" charset="0"/>
                <a:ea typeface="ＭＳ Ｐゴシック" pitchFamily="34" charset="-128"/>
              </a:rPr>
              <a:t>Soutient également le dépistage, l’éducation thérapeutique et le suivi des patients (prévention secondaire). </a:t>
            </a:r>
          </a:p>
          <a:p>
            <a:pPr defTabSz="919155"/>
            <a:endParaRPr lang="fr-FR" sz="800" dirty="0" smtClean="0">
              <a:latin typeface="Arial" pitchFamily="34" charset="0"/>
              <a:ea typeface="ＭＳ Ｐゴシック" pitchFamily="34" charset="-128"/>
            </a:endParaRPr>
          </a:p>
          <a:p>
            <a:pPr defTabSz="919155"/>
            <a:r>
              <a:rPr lang="fr-FR" sz="800" dirty="0" smtClean="0">
                <a:latin typeface="Arial" pitchFamily="34" charset="0"/>
                <a:ea typeface="ＭＳ Ｐゴシック" pitchFamily="34" charset="-128"/>
              </a:rPr>
              <a:t>Ciblent en particulier les </a:t>
            </a:r>
            <a:r>
              <a:rPr lang="fr-FR" sz="800" b="1" dirty="0" smtClean="0">
                <a:latin typeface="Arial" pitchFamily="34" charset="0"/>
                <a:ea typeface="ＭＳ Ｐゴシック" pitchFamily="34" charset="-128"/>
              </a:rPr>
              <a:t>enfants et adolescents </a:t>
            </a:r>
            <a:r>
              <a:rPr lang="fr-FR" sz="800" dirty="0" smtClean="0">
                <a:latin typeface="Arial" pitchFamily="34" charset="0"/>
                <a:ea typeface="ＭＳ Ｐゴシック" pitchFamily="34" charset="-128"/>
              </a:rPr>
              <a:t>pour renforcer les aptitudes et optimiser les comportements favorables dés le plus jeune âge + les </a:t>
            </a:r>
            <a:r>
              <a:rPr lang="fr-FR" sz="800" b="1" dirty="0" smtClean="0">
                <a:latin typeface="Arial" pitchFamily="34" charset="0"/>
                <a:ea typeface="ＭＳ Ｐゴシック" pitchFamily="34" charset="-128"/>
              </a:rPr>
              <a:t>populations en situation de précarité </a:t>
            </a:r>
            <a:r>
              <a:rPr lang="fr-FR" sz="800" dirty="0" smtClean="0">
                <a:latin typeface="Arial" pitchFamily="34" charset="0"/>
                <a:ea typeface="ＭＳ Ｐゴシック" pitchFamily="34" charset="-128"/>
              </a:rPr>
              <a:t>qui sont malheureusement plus touchées par les maladies </a:t>
            </a:r>
            <a:r>
              <a:rPr lang="fr-FR" sz="800" dirty="0" err="1" smtClean="0">
                <a:latin typeface="Arial" pitchFamily="34" charset="0"/>
                <a:ea typeface="ＭＳ Ｐゴシック" pitchFamily="34" charset="-128"/>
              </a:rPr>
              <a:t>neuro</a:t>
            </a:r>
            <a:r>
              <a:rPr lang="fr-FR" sz="800" dirty="0" smtClean="0">
                <a:latin typeface="Arial" pitchFamily="34" charset="0"/>
                <a:ea typeface="ＭＳ Ｐゴシック" pitchFamily="34" charset="-128"/>
              </a:rPr>
              <a:t>-cardio-vasculaires. </a:t>
            </a:r>
          </a:p>
          <a:p>
            <a:pPr defTabSz="919155"/>
            <a:endParaRPr lang="fr-FR" sz="800" dirty="0" smtClean="0">
              <a:latin typeface="Arial" pitchFamily="34" charset="0"/>
              <a:ea typeface="ＭＳ Ｐゴシック" pitchFamily="34" charset="-128"/>
            </a:endParaRPr>
          </a:p>
          <a:p>
            <a:pPr defTabSz="919155"/>
            <a:r>
              <a:rPr lang="fr-FR" sz="800" dirty="0" smtClean="0">
                <a:latin typeface="Arial" pitchFamily="34" charset="0"/>
                <a:ea typeface="ＭＳ Ｐゴシック" pitchFamily="34" charset="-128"/>
              </a:rPr>
              <a:t>Souhait que les actions de prévention s’inscrivent dans le </a:t>
            </a:r>
            <a:r>
              <a:rPr lang="fr-FR" sz="800" b="1" dirty="0" smtClean="0">
                <a:latin typeface="Arial" pitchFamily="34" charset="0"/>
                <a:ea typeface="ＭＳ Ｐゴシック" pitchFamily="34" charset="-128"/>
              </a:rPr>
              <a:t>long terme </a:t>
            </a:r>
            <a:r>
              <a:rPr lang="fr-FR" sz="800" dirty="0" smtClean="0">
                <a:latin typeface="Arial" pitchFamily="34" charset="0"/>
                <a:ea typeface="ＭＳ Ｐゴシック" pitchFamily="34" charset="-128"/>
              </a:rPr>
              <a:t>et soient </a:t>
            </a:r>
            <a:r>
              <a:rPr lang="fr-FR" sz="800" b="1" dirty="0" smtClean="0">
                <a:latin typeface="Arial" pitchFamily="34" charset="0"/>
                <a:ea typeface="ＭＳ Ｐゴシック" pitchFamily="34" charset="-128"/>
              </a:rPr>
              <a:t>évaluées</a:t>
            </a:r>
            <a:r>
              <a:rPr lang="fr-FR" sz="800" dirty="0" smtClean="0">
                <a:latin typeface="Arial" pitchFamily="34" charset="0"/>
                <a:ea typeface="ＭＳ Ｐゴシック" pitchFamily="34" charset="-128"/>
              </a:rPr>
              <a:t> régulièrement. </a:t>
            </a:r>
          </a:p>
          <a:p>
            <a:pPr defTabSz="919155"/>
            <a:endParaRPr lang="fr-FR" sz="800" dirty="0" smtClean="0">
              <a:latin typeface="Arial" pitchFamily="34" charset="0"/>
              <a:ea typeface="ＭＳ Ｐゴシック" pitchFamily="34" charset="-128"/>
            </a:endParaRPr>
          </a:p>
          <a:p>
            <a:r>
              <a:rPr lang="fr-FR" sz="800" dirty="0" smtClean="0">
                <a:latin typeface="Arial" pitchFamily="34" charset="0"/>
                <a:ea typeface="ＭＳ Ｐゴシック" pitchFamily="34" charset="-128"/>
              </a:rPr>
              <a:t>La politique de prévention du RLAM </a:t>
            </a:r>
            <a:r>
              <a:rPr lang="fr-FR" sz="800" b="1" dirty="0" smtClean="0">
                <a:latin typeface="Arial" pitchFamily="34" charset="0"/>
                <a:ea typeface="ＭＳ Ｐゴシック" pitchFamily="34" charset="-128"/>
              </a:rPr>
              <a:t>ne remplace pas </a:t>
            </a:r>
            <a:r>
              <a:rPr lang="fr-FR" sz="800" dirty="0" smtClean="0">
                <a:latin typeface="Arial" pitchFamily="34" charset="0"/>
                <a:ea typeface="ＭＳ Ｐゴシック" pitchFamily="34" charset="-128"/>
              </a:rPr>
              <a:t>les autres politiques publiques mais elle vient en complément. </a:t>
            </a:r>
          </a:p>
          <a:p>
            <a:endParaRPr lang="fr-FR" sz="800" dirty="0" smtClean="0">
              <a:latin typeface="Arial" pitchFamily="34" charset="0"/>
              <a:ea typeface="ＭＳ Ｐゴシック" pitchFamily="34" charset="-128"/>
            </a:endParaRPr>
          </a:p>
          <a:p>
            <a:r>
              <a:rPr lang="fr-FR" sz="800" dirty="0" smtClean="0">
                <a:latin typeface="Arial" pitchFamily="34" charset="0"/>
                <a:ea typeface="ＭＳ Ｐゴシック" pitchFamily="34" charset="-128"/>
              </a:rPr>
              <a:t>Agence Régionale de Santé. Direction Régionale de l‘Alimentation, de l‘Agriculture et de la Forêt. Direction Régionale de la Jeunesse des Sports et de la Cohésion Sociale.</a:t>
            </a:r>
          </a:p>
          <a:p>
            <a:endParaRPr lang="fr-FR" sz="800" dirty="0" smtClean="0">
              <a:latin typeface="Arial" pitchFamily="34" charset="0"/>
              <a:ea typeface="ＭＳ Ｐゴシック" pitchFamily="34" charset="-128"/>
            </a:endParaRPr>
          </a:p>
          <a:p>
            <a:pPr lvl="0"/>
            <a:r>
              <a:rPr lang="fr-FR" sz="800" b="1" dirty="0" smtClean="0"/>
              <a:t>prévention primaire : </a:t>
            </a:r>
            <a:r>
              <a:rPr lang="fr-FR" sz="800" dirty="0" smtClean="0"/>
              <a:t>Eviter l’apparition des comportements à risques et ainsi réduire le nombre de cas nouveaux. En agissant en amont, cette prévention empêche l’apparition des maladies cardio-vasculaires et des cancers, elle utilise l’éducation et l’information auprès de la population.</a:t>
            </a:r>
          </a:p>
          <a:p>
            <a:r>
              <a:rPr lang="fr-FR" sz="800" b="1" dirty="0" smtClean="0"/>
              <a:t>prévention secondaire : </a:t>
            </a:r>
            <a:r>
              <a:rPr lang="fr-FR" sz="800" dirty="0" smtClean="0"/>
              <a:t>Dépister et modifier les comportements susceptibles d’induire les facteurs de risques. Cette prévention comprend tous les actes destinés à diminuer la prévalence d’une maladie dans une population, donc à réduire la durée d’évolution de la maladie. </a:t>
            </a:r>
            <a:endParaRPr lang="fr-FR" sz="1000" i="1"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2213068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p:txBody>
          <a:bodyPr/>
          <a:lstStyle/>
          <a:p>
            <a:pPr defTabSz="920753">
              <a:defRPr/>
            </a:pPr>
            <a:fld id="{55B409E0-91B3-412C-8575-1E947443F3DC}" type="slidenum">
              <a:rPr lang="fr-FR" smtClean="0">
                <a:latin typeface="Arial" pitchFamily="34" charset="0"/>
                <a:ea typeface="ＭＳ Ｐゴシック" pitchFamily="34" charset="-128"/>
              </a:rPr>
              <a:pPr defTabSz="920753">
                <a:defRPr/>
              </a:pPr>
              <a:t>9</a:t>
            </a:fld>
            <a:endParaRPr lang="fr-FR" dirty="0" smtClean="0">
              <a:latin typeface="Arial" pitchFamily="34" charset="0"/>
              <a:ea typeface="ＭＳ Ｐゴシック" pitchFamily="34" charset="-128"/>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fr-FR" b="1" dirty="0" smtClean="0">
                <a:latin typeface="Arial" pitchFamily="34" charset="0"/>
                <a:ea typeface="ＭＳ Ｐゴシック" pitchFamily="34" charset="-128"/>
              </a:rPr>
              <a:t> </a:t>
            </a:r>
            <a:endParaRPr lang="fr-FR" dirty="0" smtClean="0">
              <a:latin typeface="Arial" pitchFamily="34" charset="0"/>
              <a:ea typeface="ＭＳ Ｐゴシック" pitchFamily="34" charset="-128"/>
            </a:endParaRPr>
          </a:p>
          <a:p>
            <a:endParaRPr lang="fr-FR" dirty="0" smtClean="0">
              <a:latin typeface="Arial" pitchFamily="34" charset="0"/>
              <a:ea typeface="ＭＳ Ｐゴシック" pitchFamily="34" charset="-128"/>
            </a:endParaRPr>
          </a:p>
          <a:p>
            <a:pPr eaLnBrk="1" hangingPunct="1"/>
            <a:endParaRPr lang="fr-FR" dirty="0" smtClean="0">
              <a:latin typeface="Arial" pitchFamily="34" charset="0"/>
              <a:ea typeface="ＭＳ Ｐゴシック" pitchFamily="34" charset="-128"/>
            </a:endParaRPr>
          </a:p>
        </p:txBody>
      </p:sp>
    </p:spTree>
    <p:extLst>
      <p:ext uri="{BB962C8B-B14F-4D97-AF65-F5344CB8AC3E}">
        <p14:creationId xmlns:p14="http://schemas.microsoft.com/office/powerpoint/2010/main" xmlns="" val="3049921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p:nvPr/>
        </p:nvSpPr>
        <p:spPr>
          <a:xfrm>
            <a:off x="1328738" y="1295400"/>
            <a:ext cx="6486525" cy="3152775"/>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a:spcBef>
                <a:spcPts val="2000"/>
              </a:spcBef>
              <a:buClr>
                <a:srgbClr val="6FB7D7"/>
              </a:buClr>
              <a:buSzPct val="110000"/>
              <a:buFont typeface="Wingdings 2" pitchFamily="18" charset="2"/>
              <a:buNone/>
              <a:defRPr/>
            </a:pPr>
            <a:endParaRPr lang="fr-FR" sz="3200">
              <a:solidFill>
                <a:srgbClr val="595959"/>
              </a:solidFill>
              <a:latin typeface="News Gothic MT" charset="0"/>
              <a:ea typeface="ＭＳ Ｐゴシック" charset="-128"/>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fr-FR" smtClean="0"/>
              <a:t>Cliquez et modifiez le titre</a:t>
            </a:r>
            <a:endParaRPr/>
          </a:p>
        </p:txBody>
      </p:sp>
      <p:sp>
        <p:nvSpPr>
          <p:cNvPr id="3" name="Subtitle 2"/>
          <p:cNvSpPr>
            <a:spLocks noGrp="1"/>
          </p:cNvSpPr>
          <p:nvPr>
            <p:ph type="subTitle" idx="1"/>
          </p:nvPr>
        </p:nvSpPr>
        <p:spPr>
          <a:xfrm>
            <a:off x="1322921" y="3299012"/>
            <a:ext cx="6498159" cy="916641"/>
          </a:xfrm>
        </p:spPr>
        <p:txBody>
          <a:bodyPr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93992EC6-3D9F-4554-8597-F4442C5CE6B1}"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lstStyle>
            <a:lvl1pPr algn="ctr">
              <a:defRPr sz="3600" b="0"/>
            </a:lvl1pPr>
          </a:lstStyle>
          <a:p>
            <a:r>
              <a:rPr lang="fr-FR" smtClean="0"/>
              <a:t>Cliquez et modifiez le titre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noProof="0"/>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C22E6F4A-583B-4A64-AF05-B80C389A9DD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6F6C936C-7AE4-4BD3-BDA1-F6AE5B676C38}"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fr-FR" smtClean="0"/>
              <a:t>Cliquez et modifiez le titre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2CF96DE7-549C-46A9-8E1B-23162119F0D9}"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370013" y="301625"/>
            <a:ext cx="7313612" cy="1143000"/>
          </a:xfrm>
        </p:spPr>
        <p:txBody>
          <a:bodyPr/>
          <a:lstStyle/>
          <a:p>
            <a:r>
              <a:rPr lang="fr-FR" smtClean="0"/>
              <a:t>Cliquez et modifiez le titre</a:t>
            </a:r>
            <a:endParaRPr lang="fr-FR"/>
          </a:p>
        </p:txBody>
      </p:sp>
      <p:sp>
        <p:nvSpPr>
          <p:cNvPr id="3" name="Espace réservé du texte 2"/>
          <p:cNvSpPr>
            <a:spLocks noGrp="1"/>
          </p:cNvSpPr>
          <p:nvPr>
            <p:ph type="body" sz="half" idx="1"/>
          </p:nvPr>
        </p:nvSpPr>
        <p:spPr>
          <a:xfrm>
            <a:off x="1370013" y="1827213"/>
            <a:ext cx="3579812"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02225" y="1827213"/>
            <a:ext cx="35814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A3933F4C-0982-4092-9567-C0E32400BA1A}"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22B8921E-4D0F-48B8-ACDC-88138B81D8E0}"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fr-FR" smtClean="0"/>
              <a:t>Cliquez et modifiez le titre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noProof="0"/>
          </a:p>
        </p:txBody>
      </p:sp>
      <p:sp>
        <p:nvSpPr>
          <p:cNvPr id="5" name="Date Placeholder 3"/>
          <p:cNvSpPr>
            <a:spLocks noGrp="1"/>
          </p:cNvSpPr>
          <p:nvPr>
            <p:ph type="dt" sz="half" idx="14"/>
          </p:nvPr>
        </p:nvSpPr>
        <p:spPr/>
        <p:txBody>
          <a:bodyPr/>
          <a:lstStyle>
            <a:lvl1pPr>
              <a:defRPr/>
            </a:lvl1pPr>
          </a:lstStyle>
          <a:p>
            <a:pPr>
              <a:defRPr/>
            </a:pPr>
            <a:endParaRPr lang="fr-FR"/>
          </a:p>
        </p:txBody>
      </p:sp>
      <p:sp>
        <p:nvSpPr>
          <p:cNvPr id="6" name="Footer Placeholder 4"/>
          <p:cNvSpPr>
            <a:spLocks noGrp="1"/>
          </p:cNvSpPr>
          <p:nvPr>
            <p:ph type="ftr" sz="quarter" idx="15"/>
          </p:nvPr>
        </p:nvSpPr>
        <p:spPr/>
        <p:txBody>
          <a:bodyPr/>
          <a:lstStyle>
            <a:lvl1pPr>
              <a:defRPr/>
            </a:lvl1pPr>
          </a:lstStyle>
          <a:p>
            <a:pPr>
              <a:defRPr/>
            </a:pPr>
            <a:endParaRPr lang="fr-FR"/>
          </a:p>
        </p:txBody>
      </p:sp>
      <p:sp>
        <p:nvSpPr>
          <p:cNvPr id="7" name="Slide Number Placeholder 5"/>
          <p:cNvSpPr>
            <a:spLocks noGrp="1"/>
          </p:cNvSpPr>
          <p:nvPr>
            <p:ph type="sldNum" sz="quarter" idx="16"/>
          </p:nvPr>
        </p:nvSpPr>
        <p:spPr/>
        <p:txBody>
          <a:bodyPr/>
          <a:lstStyle>
            <a:lvl1pPr>
              <a:defRPr/>
            </a:lvl1pPr>
          </a:lstStyle>
          <a:p>
            <a:pPr>
              <a:defRPr/>
            </a:pPr>
            <a:fld id="{9B4FE303-8EB4-4E99-BB4E-F4977774F5CC}"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lstStyle>
            <a:lvl1pPr algn="ctr">
              <a:defRPr sz="4600" b="0" cap="none" baseline="0"/>
            </a:lvl1pPr>
          </a:lstStyle>
          <a:p>
            <a:r>
              <a:rPr lang="fr-FR" smtClean="0"/>
              <a:t>Cliquez et modifiez le titre</a:t>
            </a:r>
            <a:endParaRPr/>
          </a:p>
        </p:txBody>
      </p:sp>
      <p:sp>
        <p:nvSpPr>
          <p:cNvPr id="3" name="Text Placeholder 2"/>
          <p:cNvSpPr>
            <a:spLocks noGrp="1"/>
          </p:cNvSpPr>
          <p:nvPr>
            <p:ph type="body" idx="1"/>
          </p:nvPr>
        </p:nvSpPr>
        <p:spPr>
          <a:xfrm>
            <a:off x="549275" y="3736005"/>
            <a:ext cx="8056563" cy="1500187"/>
          </a:xfrm>
        </p:spPr>
        <p:txBody>
          <a:bodyPr>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lvl1pPr>
              <a:defRPr/>
            </a:lvl1pPr>
          </a:lstStyle>
          <a:p>
            <a:pPr>
              <a:defRPr/>
            </a:pPr>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04234DFB-46D3-42F1-99AE-B92CB79CC6F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fr-FR" smtClean="0"/>
              <a:t>Cliquez et modifiez le titre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3D3601AB-C3F2-4B66-8AA8-0F512286D954}"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fr-FR" smtClean="0"/>
              <a:t>Cliquez et modifiez le titre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7" name="Date Placeholder 3"/>
          <p:cNvSpPr>
            <a:spLocks noGrp="1"/>
          </p:cNvSpPr>
          <p:nvPr>
            <p:ph type="dt" sz="half" idx="10"/>
          </p:nvPr>
        </p:nvSpPr>
        <p:spPr/>
        <p:txBody>
          <a:bodyPr/>
          <a:lstStyle>
            <a:lvl1pPr>
              <a:defRPr/>
            </a:lvl1pPr>
          </a:lstStyle>
          <a:p>
            <a:pPr>
              <a:defRPr/>
            </a:pPr>
            <a:endParaRPr lang="fr-FR"/>
          </a:p>
        </p:txBody>
      </p:sp>
      <p:sp>
        <p:nvSpPr>
          <p:cNvPr id="8" name="Footer Placeholder 4"/>
          <p:cNvSpPr>
            <a:spLocks noGrp="1"/>
          </p:cNvSpPr>
          <p:nvPr>
            <p:ph type="ftr" sz="quarter" idx="11"/>
          </p:nvPr>
        </p:nvSpPr>
        <p:spPr/>
        <p:txBody>
          <a:bodyPr/>
          <a:lstStyle>
            <a:lvl1pPr>
              <a:defRPr/>
            </a:lvl1pPr>
          </a:lstStyle>
          <a:p>
            <a:pPr>
              <a:defRPr/>
            </a:pPr>
            <a:endParaRPr lang="fr-FR"/>
          </a:p>
        </p:txBody>
      </p:sp>
      <p:sp>
        <p:nvSpPr>
          <p:cNvPr id="9" name="Slide Number Placeholder 5"/>
          <p:cNvSpPr>
            <a:spLocks noGrp="1"/>
          </p:cNvSpPr>
          <p:nvPr>
            <p:ph type="sldNum" sz="quarter" idx="12"/>
          </p:nvPr>
        </p:nvSpPr>
        <p:spPr/>
        <p:txBody>
          <a:bodyPr/>
          <a:lstStyle>
            <a:lvl1pPr>
              <a:defRPr/>
            </a:lvl1pPr>
          </a:lstStyle>
          <a:p>
            <a:pPr>
              <a:defRPr/>
            </a:pPr>
            <a:fld id="{AF2319CE-89BB-49B1-8851-B36C456D4067}"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a:p>
        </p:txBody>
      </p:sp>
      <p:sp>
        <p:nvSpPr>
          <p:cNvPr id="3" name="Date Placeholder 3"/>
          <p:cNvSpPr>
            <a:spLocks noGrp="1"/>
          </p:cNvSpPr>
          <p:nvPr>
            <p:ph type="dt" sz="half" idx="10"/>
          </p:nvPr>
        </p:nvSpPr>
        <p:spPr/>
        <p:txBody>
          <a:bodyPr/>
          <a:lstStyle>
            <a:lvl1pPr>
              <a:defRPr/>
            </a:lvl1pPr>
          </a:lstStyle>
          <a:p>
            <a:pPr>
              <a:defRPr/>
            </a:pPr>
            <a:endParaRPr lang="fr-FR"/>
          </a:p>
        </p:txBody>
      </p:sp>
      <p:sp>
        <p:nvSpPr>
          <p:cNvPr id="4" name="Footer Placeholder 4"/>
          <p:cNvSpPr>
            <a:spLocks noGrp="1"/>
          </p:cNvSpPr>
          <p:nvPr>
            <p:ph type="ftr" sz="quarter" idx="11"/>
          </p:nvPr>
        </p:nvSpPr>
        <p:spPr/>
        <p:txBody>
          <a:bodyPr/>
          <a:lstStyle>
            <a:lvl1pPr>
              <a:defRPr/>
            </a:lvl1pPr>
          </a:lstStyle>
          <a:p>
            <a:pPr>
              <a:defRPr/>
            </a:pPr>
            <a:endParaRPr lang="fr-FR"/>
          </a:p>
        </p:txBody>
      </p:sp>
      <p:sp>
        <p:nvSpPr>
          <p:cNvPr id="5" name="Slide Number Placeholder 5"/>
          <p:cNvSpPr>
            <a:spLocks noGrp="1"/>
          </p:cNvSpPr>
          <p:nvPr>
            <p:ph type="sldNum" sz="quarter" idx="12"/>
          </p:nvPr>
        </p:nvSpPr>
        <p:spPr/>
        <p:txBody>
          <a:bodyPr/>
          <a:lstStyle>
            <a:lvl1pPr>
              <a:defRPr/>
            </a:lvl1pPr>
          </a:lstStyle>
          <a:p>
            <a:pPr>
              <a:defRPr/>
            </a:pPr>
            <a:fld id="{40C2F5A3-F90C-4BCE-A6FC-B1D020BC37F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fr-FR"/>
          </a:p>
        </p:txBody>
      </p:sp>
      <p:sp>
        <p:nvSpPr>
          <p:cNvPr id="3" name="Footer Placeholder 4"/>
          <p:cNvSpPr>
            <a:spLocks noGrp="1"/>
          </p:cNvSpPr>
          <p:nvPr>
            <p:ph type="ftr" sz="quarter" idx="11"/>
          </p:nvPr>
        </p:nvSpPr>
        <p:spPr/>
        <p:txBody>
          <a:bodyPr/>
          <a:lstStyle>
            <a:lvl1pPr>
              <a:defRPr/>
            </a:lvl1pPr>
          </a:lstStyle>
          <a:p>
            <a:pPr>
              <a:defRPr/>
            </a:pPr>
            <a:endParaRPr lang="fr-FR"/>
          </a:p>
        </p:txBody>
      </p:sp>
      <p:sp>
        <p:nvSpPr>
          <p:cNvPr id="4" name="Slide Number Placeholder 5"/>
          <p:cNvSpPr>
            <a:spLocks noGrp="1"/>
          </p:cNvSpPr>
          <p:nvPr>
            <p:ph type="sldNum" sz="quarter" idx="12"/>
          </p:nvPr>
        </p:nvSpPr>
        <p:spPr/>
        <p:txBody>
          <a:bodyPr/>
          <a:lstStyle>
            <a:lvl1pPr>
              <a:defRPr/>
            </a:lvl1pPr>
          </a:lstStyle>
          <a:p>
            <a:pPr>
              <a:defRPr/>
            </a:pPr>
            <a:fld id="{8FBFCCCD-077D-4CD6-AD81-6434DB756FD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lstStyle>
            <a:lvl1pPr algn="ctr">
              <a:defRPr sz="3600" b="0"/>
            </a:lvl1pPr>
          </a:lstStyle>
          <a:p>
            <a:r>
              <a:rPr lang="fr-FR" smtClean="0"/>
              <a:t>Cliquez et modifiez le titre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3"/>
          <p:cNvSpPr>
            <a:spLocks noGrp="1"/>
          </p:cNvSpPr>
          <p:nvPr>
            <p:ph type="dt" sz="half" idx="10"/>
          </p:nvPr>
        </p:nvSpPr>
        <p:spPr/>
        <p:txBody>
          <a:bodyPr/>
          <a:lstStyle>
            <a:lvl1pPr>
              <a:defRPr/>
            </a:lvl1pPr>
          </a:lstStyle>
          <a:p>
            <a:pPr>
              <a:defRPr/>
            </a:pPr>
            <a:endParaRPr lang="fr-FR"/>
          </a:p>
        </p:txBody>
      </p:sp>
      <p:sp>
        <p:nvSpPr>
          <p:cNvPr id="6" name="Footer Placeholder 4"/>
          <p:cNvSpPr>
            <a:spLocks noGrp="1"/>
          </p:cNvSpPr>
          <p:nvPr>
            <p:ph type="ftr" sz="quarter" idx="11"/>
          </p:nvPr>
        </p:nvSpPr>
        <p:spPr/>
        <p:txBody>
          <a:bodyPr/>
          <a:lstStyle>
            <a:lvl1pPr>
              <a:defRPr/>
            </a:lvl1pPr>
          </a:lstStyle>
          <a:p>
            <a:pPr>
              <a:defRPr/>
            </a:pPr>
            <a:endParaRPr lang="fr-FR"/>
          </a:p>
        </p:txBody>
      </p:sp>
      <p:sp>
        <p:nvSpPr>
          <p:cNvPr id="7" name="Slide Number Placeholder 5"/>
          <p:cNvSpPr>
            <a:spLocks noGrp="1"/>
          </p:cNvSpPr>
          <p:nvPr>
            <p:ph type="sldNum" sz="quarter" idx="12"/>
          </p:nvPr>
        </p:nvSpPr>
        <p:spPr/>
        <p:txBody>
          <a:bodyPr/>
          <a:lstStyle>
            <a:lvl1pPr>
              <a:defRPr/>
            </a:lvl1pPr>
          </a:lstStyle>
          <a:p>
            <a:pPr>
              <a:defRPr/>
            </a:pPr>
            <a:fld id="{5D3F9468-F6C8-4DB9-85ED-AAAE12F2EC22}"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9218" name="Title Placeholder 1"/>
          <p:cNvSpPr>
            <a:spLocks noGrp="1"/>
          </p:cNvSpPr>
          <p:nvPr>
            <p:ph type="title"/>
          </p:nvPr>
        </p:nvSpPr>
        <p:spPr bwMode="auto">
          <a:xfrm>
            <a:off x="549275" y="107950"/>
            <a:ext cx="8042275" cy="13366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smtClean="0"/>
              <a:t>Cliquez et modifiez le titre</a:t>
            </a:r>
          </a:p>
        </p:txBody>
      </p:sp>
      <p:sp>
        <p:nvSpPr>
          <p:cNvPr id="9219" name="Text Placeholder 2"/>
          <p:cNvSpPr>
            <a:spLocks noGrp="1"/>
          </p:cNvSpPr>
          <p:nvPr>
            <p:ph type="body" idx="1"/>
          </p:nvPr>
        </p:nvSpPr>
        <p:spPr bwMode="auto">
          <a:xfrm>
            <a:off x="549275" y="1600200"/>
            <a:ext cx="8042275" cy="434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Date Placeholder 3"/>
          <p:cNvSpPr>
            <a:spLocks noGrp="1"/>
          </p:cNvSpPr>
          <p:nvPr>
            <p:ph type="dt" sz="half" idx="2"/>
          </p:nvPr>
        </p:nvSpPr>
        <p:spPr>
          <a:xfrm>
            <a:off x="5629275" y="6275388"/>
            <a:ext cx="2133600" cy="365125"/>
          </a:xfrm>
          <a:prstGeom prst="rect">
            <a:avLst/>
          </a:prstGeom>
        </p:spPr>
        <p:txBody>
          <a:bodyPr vert="horz" lIns="91440" tIns="45720" rIns="91440" bIns="45720" rtlCol="0" anchor="ctr"/>
          <a:lstStyle>
            <a:lvl1pPr algn="r">
              <a:defRPr sz="1200">
                <a:solidFill>
                  <a:schemeClr val="bg1"/>
                </a:solidFill>
                <a:latin typeface="Verdana" charset="0"/>
                <a:ea typeface="ＭＳ Ｐゴシック" charset="-128"/>
                <a:cs typeface="ＭＳ Ｐゴシック" charset="-128"/>
              </a:defRPr>
            </a:lvl1pPr>
          </a:lstStyle>
          <a:p>
            <a:pPr>
              <a:defRPr/>
            </a:pPr>
            <a:endParaRPr lang="fr-FR"/>
          </a:p>
        </p:txBody>
      </p:sp>
      <p:sp>
        <p:nvSpPr>
          <p:cNvPr id="5" name="Footer Placeholder 4"/>
          <p:cNvSpPr>
            <a:spLocks noGrp="1"/>
          </p:cNvSpPr>
          <p:nvPr>
            <p:ph type="ftr" sz="quarter" idx="3"/>
          </p:nvPr>
        </p:nvSpPr>
        <p:spPr>
          <a:xfrm>
            <a:off x="265113" y="6275388"/>
            <a:ext cx="4840287" cy="365125"/>
          </a:xfrm>
          <a:prstGeom prst="rect">
            <a:avLst/>
          </a:prstGeom>
        </p:spPr>
        <p:txBody>
          <a:bodyPr vert="horz" lIns="91440" tIns="45720" rIns="91440" bIns="45720" rtlCol="0" anchor="ctr"/>
          <a:lstStyle>
            <a:lvl1pPr algn="l">
              <a:defRPr sz="1200">
                <a:solidFill>
                  <a:schemeClr val="bg1"/>
                </a:solidFill>
                <a:latin typeface="Verdana" charset="0"/>
                <a:ea typeface="ＭＳ Ｐゴシック" charset="-128"/>
                <a:cs typeface="ＭＳ Ｐゴシック" charset="-128"/>
              </a:defRPr>
            </a:lvl1pPr>
          </a:lstStyle>
          <a:p>
            <a:pPr>
              <a:defRPr/>
            </a:pPr>
            <a:endParaRPr lang="fr-FR"/>
          </a:p>
        </p:txBody>
      </p:sp>
      <p:sp>
        <p:nvSpPr>
          <p:cNvPr id="6" name="Slide Number Placeholder 5"/>
          <p:cNvSpPr>
            <a:spLocks noGrp="1"/>
          </p:cNvSpPr>
          <p:nvPr>
            <p:ph type="sldNum" sz="quarter" idx="4"/>
          </p:nvPr>
        </p:nvSpPr>
        <p:spPr>
          <a:xfrm>
            <a:off x="7897813" y="6275388"/>
            <a:ext cx="990600" cy="365125"/>
          </a:xfrm>
          <a:prstGeom prst="rect">
            <a:avLst/>
          </a:prstGeom>
        </p:spPr>
        <p:txBody>
          <a:bodyPr vert="horz" wrap="square" lIns="91440" tIns="45720" rIns="91440" bIns="45720" numCol="1" anchor="ctr" anchorCtr="0" compatLnSpc="1">
            <a:prstTxWarp prst="textNoShape">
              <a:avLst/>
            </a:prstTxWarp>
          </a:bodyPr>
          <a:lstStyle>
            <a:lvl1pPr algn="r">
              <a:defRPr sz="3600">
                <a:solidFill>
                  <a:schemeClr val="bg1"/>
                </a:solidFill>
                <a:ea typeface="ＭＳ Ｐゴシック" charset="-128"/>
                <a:cs typeface="+mn-cs"/>
              </a:defRPr>
            </a:lvl1pPr>
          </a:lstStyle>
          <a:p>
            <a:pPr>
              <a:defRPr/>
            </a:pPr>
            <a:fld id="{4E69D531-AA70-49A7-94A8-D4E41E4515E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086"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 id="2147484083" r:id="rId12"/>
    <p:sldLayoutId id="2147484084" r:id="rId13"/>
  </p:sldLayoutIdLst>
  <p:hf hdr="0" ftr="0" dt="0"/>
  <p:txStyles>
    <p:titleStyle>
      <a:lvl1pPr algn="ctr" rtl="0" eaLnBrk="0" fontAlgn="base" hangingPunct="0">
        <a:spcBef>
          <a:spcPct val="0"/>
        </a:spcBef>
        <a:spcAft>
          <a:spcPct val="0"/>
        </a:spcAft>
        <a:defRPr sz="4600" kern="1200">
          <a:solidFill>
            <a:schemeClr val="accent1"/>
          </a:solidFill>
          <a:latin typeface="+mj-lt"/>
          <a:ea typeface="ＭＳ Ｐゴシック" charset="-128"/>
          <a:cs typeface="ＭＳ Ｐゴシック" charset="-128"/>
        </a:defRPr>
      </a:lvl1pPr>
      <a:lvl2pPr algn="ctr" rtl="0" eaLnBrk="0" fontAlgn="base" hangingPunct="0">
        <a:spcBef>
          <a:spcPct val="0"/>
        </a:spcBef>
        <a:spcAft>
          <a:spcPct val="0"/>
        </a:spcAft>
        <a:defRPr sz="4600">
          <a:solidFill>
            <a:schemeClr val="accent1"/>
          </a:solidFill>
          <a:latin typeface="News Gothic MT" charset="0"/>
          <a:ea typeface="ＭＳ Ｐゴシック" charset="-128"/>
          <a:cs typeface="ＭＳ Ｐゴシック" charset="-128"/>
        </a:defRPr>
      </a:lvl2pPr>
      <a:lvl3pPr algn="ctr" rtl="0" eaLnBrk="0" fontAlgn="base" hangingPunct="0">
        <a:spcBef>
          <a:spcPct val="0"/>
        </a:spcBef>
        <a:spcAft>
          <a:spcPct val="0"/>
        </a:spcAft>
        <a:defRPr sz="4600">
          <a:solidFill>
            <a:schemeClr val="accent1"/>
          </a:solidFill>
          <a:latin typeface="News Gothic MT" charset="0"/>
          <a:ea typeface="ＭＳ Ｐゴシック" charset="-128"/>
          <a:cs typeface="ＭＳ Ｐゴシック" charset="-128"/>
        </a:defRPr>
      </a:lvl3pPr>
      <a:lvl4pPr algn="ctr" rtl="0" eaLnBrk="0" fontAlgn="base" hangingPunct="0">
        <a:spcBef>
          <a:spcPct val="0"/>
        </a:spcBef>
        <a:spcAft>
          <a:spcPct val="0"/>
        </a:spcAft>
        <a:defRPr sz="4600">
          <a:solidFill>
            <a:schemeClr val="accent1"/>
          </a:solidFill>
          <a:latin typeface="News Gothic MT" charset="0"/>
          <a:ea typeface="ＭＳ Ｐゴシック" charset="-128"/>
          <a:cs typeface="ＭＳ Ｐゴシック" charset="-128"/>
        </a:defRPr>
      </a:lvl4pPr>
      <a:lvl5pPr algn="ctr" rtl="0" eaLnBrk="0" fontAlgn="base" hangingPunct="0">
        <a:spcBef>
          <a:spcPct val="0"/>
        </a:spcBef>
        <a:spcAft>
          <a:spcPct val="0"/>
        </a:spcAft>
        <a:defRPr sz="4600">
          <a:solidFill>
            <a:schemeClr val="accent1"/>
          </a:solidFill>
          <a:latin typeface="News Gothic MT" charset="0"/>
          <a:ea typeface="ＭＳ Ｐゴシック" charset="-128"/>
          <a:cs typeface="ＭＳ Ｐゴシック" charset="-128"/>
        </a:defRPr>
      </a:lvl5pPr>
      <a:lvl6pPr marL="457200" algn="ctr" rtl="0" fontAlgn="base">
        <a:spcBef>
          <a:spcPct val="0"/>
        </a:spcBef>
        <a:spcAft>
          <a:spcPct val="0"/>
        </a:spcAft>
        <a:defRPr sz="4600">
          <a:solidFill>
            <a:schemeClr val="accent1"/>
          </a:solidFill>
          <a:latin typeface="News Gothic MT" charset="0"/>
          <a:ea typeface="ＭＳ Ｐゴシック" charset="-128"/>
          <a:cs typeface="ＭＳ Ｐゴシック" charset="-128"/>
        </a:defRPr>
      </a:lvl6pPr>
      <a:lvl7pPr marL="914400" algn="ctr" rtl="0" fontAlgn="base">
        <a:spcBef>
          <a:spcPct val="0"/>
        </a:spcBef>
        <a:spcAft>
          <a:spcPct val="0"/>
        </a:spcAft>
        <a:defRPr sz="4600">
          <a:solidFill>
            <a:schemeClr val="accent1"/>
          </a:solidFill>
          <a:latin typeface="News Gothic MT" charset="0"/>
          <a:ea typeface="ＭＳ Ｐゴシック" charset="-128"/>
          <a:cs typeface="ＭＳ Ｐゴシック" charset="-128"/>
        </a:defRPr>
      </a:lvl7pPr>
      <a:lvl8pPr marL="1371600" algn="ctr" rtl="0" fontAlgn="base">
        <a:spcBef>
          <a:spcPct val="0"/>
        </a:spcBef>
        <a:spcAft>
          <a:spcPct val="0"/>
        </a:spcAft>
        <a:defRPr sz="4600">
          <a:solidFill>
            <a:schemeClr val="accent1"/>
          </a:solidFill>
          <a:latin typeface="News Gothic MT" charset="0"/>
          <a:ea typeface="ＭＳ Ｐゴシック" charset="-128"/>
          <a:cs typeface="ＭＳ Ｐゴシック" charset="-128"/>
        </a:defRPr>
      </a:lvl8pPr>
      <a:lvl9pPr marL="1828800" algn="ctr" rtl="0" fontAlgn="base">
        <a:spcBef>
          <a:spcPct val="0"/>
        </a:spcBef>
        <a:spcAft>
          <a:spcPct val="0"/>
        </a:spcAft>
        <a:defRPr sz="4600">
          <a:solidFill>
            <a:schemeClr val="accent1"/>
          </a:solidFill>
          <a:latin typeface="News Gothic MT" charset="0"/>
          <a:ea typeface="ＭＳ Ｐゴシック" charset="-128"/>
          <a:cs typeface="ＭＳ Ｐゴシック" charset="-128"/>
        </a:defRPr>
      </a:lvl9pPr>
    </p:titleStyle>
    <p:bodyStyle>
      <a:lvl1pPr marL="349250" indent="-349250" algn="l" rtl="0" eaLnBrk="0" fontAlgn="base" hangingPunct="0">
        <a:spcBef>
          <a:spcPts val="2000"/>
        </a:spcBef>
        <a:spcAft>
          <a:spcPct val="0"/>
        </a:spcAft>
        <a:buClr>
          <a:srgbClr val="6FB7D7"/>
        </a:buClr>
        <a:buSzPct val="110000"/>
        <a:buFont typeface="Wingdings 2" pitchFamily="18" charset="2"/>
        <a:buChar char=""/>
        <a:defRPr sz="2400" kern="1200">
          <a:solidFill>
            <a:srgbClr val="595959"/>
          </a:solidFill>
          <a:latin typeface="+mn-lt"/>
          <a:ea typeface="ＭＳ Ｐゴシック" charset="-128"/>
          <a:cs typeface="ＭＳ Ｐゴシック" charset="-128"/>
        </a:defRPr>
      </a:lvl1pPr>
      <a:lvl2pPr marL="685800" indent="-336550" algn="l" rtl="0" eaLnBrk="0" fontAlgn="base" hangingPunct="0">
        <a:spcBef>
          <a:spcPts val="600"/>
        </a:spcBef>
        <a:spcAft>
          <a:spcPct val="0"/>
        </a:spcAft>
        <a:buClr>
          <a:srgbClr val="215D77"/>
        </a:buClr>
        <a:buSzPct val="110000"/>
        <a:buFont typeface="Wingdings 2" pitchFamily="18" charset="2"/>
        <a:buChar char=""/>
        <a:defRPr sz="2200" kern="1200">
          <a:solidFill>
            <a:srgbClr val="595959"/>
          </a:solidFill>
          <a:latin typeface="+mn-lt"/>
          <a:ea typeface="ＭＳ Ｐゴシック" charset="-128"/>
          <a:cs typeface="+mn-cs"/>
        </a:defRPr>
      </a:lvl2pPr>
      <a:lvl3pPr marL="968375" indent="-282575" algn="l" rtl="0" eaLnBrk="0" fontAlgn="base" hangingPunct="0">
        <a:spcBef>
          <a:spcPts val="600"/>
        </a:spcBef>
        <a:spcAft>
          <a:spcPct val="0"/>
        </a:spcAft>
        <a:buClr>
          <a:srgbClr val="6FB7D7"/>
        </a:buClr>
        <a:buSzPct val="110000"/>
        <a:buFont typeface="Wingdings 2" pitchFamily="18" charset="2"/>
        <a:buChar char=""/>
        <a:defRPr sz="2000" kern="1200">
          <a:solidFill>
            <a:srgbClr val="595959"/>
          </a:solidFill>
          <a:latin typeface="+mn-lt"/>
          <a:ea typeface="ＭＳ Ｐゴシック" charset="-128"/>
          <a:cs typeface="+mn-cs"/>
        </a:defRPr>
      </a:lvl3pPr>
      <a:lvl4pPr marL="1263650" indent="-295275" algn="l" rtl="0" eaLnBrk="0" fontAlgn="base" hangingPunct="0">
        <a:spcBef>
          <a:spcPts val="600"/>
        </a:spcBef>
        <a:spcAft>
          <a:spcPct val="0"/>
        </a:spcAft>
        <a:buClr>
          <a:srgbClr val="215D77"/>
        </a:buClr>
        <a:buSzPct val="110000"/>
        <a:buFont typeface="Wingdings 2" pitchFamily="18" charset="2"/>
        <a:buChar char=""/>
        <a:defRPr kern="1200">
          <a:solidFill>
            <a:srgbClr val="595959"/>
          </a:solidFill>
          <a:latin typeface="+mn-lt"/>
          <a:ea typeface="ＭＳ Ｐゴシック" charset="-128"/>
          <a:cs typeface="+mn-cs"/>
        </a:defRPr>
      </a:lvl4pPr>
      <a:lvl5pPr marL="1546225" indent="-282575" algn="l" rtl="0" eaLnBrk="0" fontAlgn="base" hangingPunct="0">
        <a:spcBef>
          <a:spcPts val="600"/>
        </a:spcBef>
        <a:spcAft>
          <a:spcPct val="0"/>
        </a:spcAft>
        <a:buClr>
          <a:srgbClr val="6FB7D7"/>
        </a:buClr>
        <a:buSzPct val="110000"/>
        <a:buFont typeface="Wingdings 2" pitchFamily="18" charset="2"/>
        <a:buChar char=""/>
        <a:defRPr kern="1200">
          <a:solidFill>
            <a:srgbClr val="595959"/>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chart" Target="../charts/char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p:cNvSpPr>
            <a:spLocks noChangeArrowheads="1"/>
          </p:cNvSpPr>
          <p:nvPr/>
        </p:nvSpPr>
        <p:spPr bwMode="auto">
          <a:xfrm>
            <a:off x="381000" y="4724400"/>
            <a:ext cx="8458200" cy="2640723"/>
          </a:xfrm>
          <a:prstGeom prst="rect">
            <a:avLst/>
          </a:prstGeom>
          <a:noFill/>
          <a:ln w="9525">
            <a:noFill/>
            <a:miter lim="800000"/>
            <a:headEnd/>
            <a:tailEnd/>
          </a:ln>
        </p:spPr>
        <p:txBody>
          <a:bodyPr>
            <a:spAutoFit/>
          </a:bodyPr>
          <a:lstStyle/>
          <a:p>
            <a:pPr algn="ctr">
              <a:lnSpc>
                <a:spcPct val="90000"/>
              </a:lnSpc>
              <a:buClr>
                <a:srgbClr val="6FB7D7"/>
              </a:buClr>
            </a:pPr>
            <a:endParaRPr lang="fr-FR" sz="2400" b="1" dirty="0" smtClean="0">
              <a:solidFill>
                <a:srgbClr val="2C7C9F"/>
              </a:solidFill>
            </a:endParaRPr>
          </a:p>
          <a:p>
            <a:pPr algn="ctr">
              <a:lnSpc>
                <a:spcPct val="90000"/>
              </a:lnSpc>
              <a:buClr>
                <a:srgbClr val="6FB7D7"/>
              </a:buClr>
            </a:pPr>
            <a:endParaRPr lang="fr-FR" sz="2400" b="1" dirty="0" smtClean="0">
              <a:solidFill>
                <a:srgbClr val="2C7C9F"/>
              </a:solidFill>
            </a:endParaRPr>
          </a:p>
          <a:p>
            <a:pPr algn="ctr">
              <a:lnSpc>
                <a:spcPct val="90000"/>
              </a:lnSpc>
              <a:buClr>
                <a:srgbClr val="6FB7D7"/>
              </a:buClr>
            </a:pPr>
            <a:endParaRPr lang="fr-FR" sz="2400" b="1" dirty="0" smtClean="0">
              <a:solidFill>
                <a:srgbClr val="2C7C9F"/>
              </a:solidFill>
            </a:endParaRPr>
          </a:p>
          <a:p>
            <a:pPr algn="ctr">
              <a:lnSpc>
                <a:spcPct val="90000"/>
              </a:lnSpc>
              <a:buClr>
                <a:srgbClr val="6FB7D7"/>
              </a:buClr>
            </a:pPr>
            <a:endParaRPr lang="fr-FR" sz="2400" b="1" dirty="0" smtClean="0">
              <a:solidFill>
                <a:srgbClr val="2C7C9F"/>
              </a:solidFill>
            </a:endParaRPr>
          </a:p>
          <a:p>
            <a:pPr algn="ctr">
              <a:lnSpc>
                <a:spcPct val="90000"/>
              </a:lnSpc>
              <a:buClr>
                <a:srgbClr val="6FB7D7"/>
              </a:buClr>
            </a:pPr>
            <a:r>
              <a:rPr lang="fr-FR" sz="2400" b="1" dirty="0" smtClean="0">
                <a:solidFill>
                  <a:srgbClr val="2C7C9F"/>
                </a:solidFill>
              </a:rPr>
              <a:t>24 février 2016</a:t>
            </a:r>
            <a:endParaRPr lang="fr-FR" sz="2400" b="1" dirty="0">
              <a:solidFill>
                <a:srgbClr val="2C7C9F"/>
              </a:solidFill>
            </a:endParaRPr>
          </a:p>
          <a:p>
            <a:pPr algn="ctr">
              <a:lnSpc>
                <a:spcPct val="90000"/>
              </a:lnSpc>
              <a:buClr>
                <a:srgbClr val="6FB7D7"/>
              </a:buClr>
            </a:pPr>
            <a:endParaRPr lang="fr-FR" sz="3200" b="1" dirty="0"/>
          </a:p>
          <a:p>
            <a:pPr algn="ctr">
              <a:lnSpc>
                <a:spcPct val="90000"/>
              </a:lnSpc>
              <a:buClr>
                <a:srgbClr val="6FB7D7"/>
              </a:buClr>
            </a:pPr>
            <a:endParaRPr lang="fr-FR" sz="3200" b="1" dirty="0"/>
          </a:p>
        </p:txBody>
      </p:sp>
      <p:sp>
        <p:nvSpPr>
          <p:cNvPr id="11268" name="Rectangle 2"/>
          <p:cNvSpPr txBox="1">
            <a:spLocks noChangeArrowheads="1"/>
          </p:cNvSpPr>
          <p:nvPr/>
        </p:nvSpPr>
        <p:spPr bwMode="auto">
          <a:xfrm>
            <a:off x="539750" y="1700213"/>
            <a:ext cx="8226425" cy="2089150"/>
          </a:xfrm>
          <a:prstGeom prst="rect">
            <a:avLst/>
          </a:prstGeom>
          <a:noFill/>
          <a:ln w="9525">
            <a:noFill/>
            <a:miter lim="800000"/>
            <a:headEnd/>
            <a:tailEnd/>
          </a:ln>
        </p:spPr>
        <p:txBody>
          <a:bodyPr anchor="b"/>
          <a:lstStyle/>
          <a:p>
            <a:pPr algn="ctr">
              <a:buClr>
                <a:srgbClr val="6FB7D7"/>
              </a:buClr>
              <a:buSzPct val="110000"/>
              <a:buFont typeface="Wingdings 2" pitchFamily="18" charset="2"/>
              <a:buNone/>
            </a:pPr>
            <a:r>
              <a:rPr lang="fr-FR" sz="3200" b="1" dirty="0" smtClean="0"/>
              <a:t>Le </a:t>
            </a:r>
            <a:r>
              <a:rPr lang="fr-FR" sz="3200" b="1" dirty="0"/>
              <a:t>Régime Local </a:t>
            </a:r>
          </a:p>
          <a:p>
            <a:pPr algn="ctr">
              <a:buClr>
                <a:srgbClr val="6FB7D7"/>
              </a:buClr>
              <a:buSzPct val="110000"/>
              <a:buFont typeface="Wingdings 2" pitchFamily="18" charset="2"/>
              <a:buNone/>
            </a:pPr>
            <a:r>
              <a:rPr lang="fr-FR" sz="3200" b="1" dirty="0"/>
              <a:t>d’Assurance Maladie </a:t>
            </a:r>
          </a:p>
          <a:p>
            <a:pPr algn="ctr">
              <a:buClr>
                <a:srgbClr val="6FB7D7"/>
              </a:buClr>
              <a:buSzPct val="110000"/>
              <a:buFont typeface="Wingdings 2" pitchFamily="18" charset="2"/>
              <a:buNone/>
            </a:pPr>
            <a:r>
              <a:rPr lang="fr-FR" sz="3200" b="1" dirty="0"/>
              <a:t>Alsace Moselle</a:t>
            </a:r>
          </a:p>
        </p:txBody>
      </p:sp>
      <p:sp>
        <p:nvSpPr>
          <p:cNvPr id="6" name="Espace réservé du numéro de diapositive 5"/>
          <p:cNvSpPr>
            <a:spLocks noGrp="1"/>
          </p:cNvSpPr>
          <p:nvPr>
            <p:ph type="sldNum" sz="quarter" idx="12"/>
          </p:nvPr>
        </p:nvSpPr>
        <p:spPr/>
        <p:txBody>
          <a:bodyPr/>
          <a:lstStyle/>
          <a:p>
            <a:pPr>
              <a:defRPr/>
            </a:pPr>
            <a:fld id="{A3933F4C-0982-4092-9567-C0E32400BA1A}" type="slidenum">
              <a:rPr lang="fr-FR" smtClean="0"/>
              <a:pPr>
                <a:defRPr/>
              </a:pPr>
              <a:t>1</a:t>
            </a:fld>
            <a:endParaRPr lang="fr-FR"/>
          </a:p>
        </p:txBody>
      </p:sp>
      <p:pic>
        <p:nvPicPr>
          <p:cNvPr id="7" name="Picture 10"/>
          <p:cNvPicPr>
            <a:picLocks noChangeAspect="1" noChangeArrowheads="1"/>
          </p:cNvPicPr>
          <p:nvPr/>
        </p:nvPicPr>
        <p:blipFill>
          <a:blip r:embed="rId3"/>
          <a:srcRect/>
          <a:stretch>
            <a:fillRect/>
          </a:stretch>
        </p:blipFill>
        <p:spPr bwMode="auto">
          <a:xfrm>
            <a:off x="323849" y="404812"/>
            <a:ext cx="1799879" cy="12314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1763713" y="404813"/>
            <a:ext cx="3960812" cy="574675"/>
          </a:xfrm>
          <a:prstGeom prst="rect">
            <a:avLst/>
          </a:prstGeom>
          <a:noFill/>
          <a:ln w="9525">
            <a:noFill/>
            <a:miter lim="800000"/>
            <a:headEnd/>
            <a:tailEnd/>
          </a:ln>
        </p:spPr>
        <p:txBody>
          <a:bodyPr anchor="ctr"/>
          <a:lstStyle/>
          <a:p>
            <a:pPr eaLnBrk="0" hangingPunct="0">
              <a:lnSpc>
                <a:spcPct val="125000"/>
              </a:lnSpc>
              <a:defRPr/>
            </a:pPr>
            <a:endParaRPr lang="fr-FR" sz="3400" b="1" kern="0" dirty="0">
              <a:solidFill>
                <a:srgbClr val="2C7C9F"/>
              </a:solidFill>
              <a:effectLst>
                <a:outerShdw blurRad="38100" dist="38100" dir="2700000" algn="tl">
                  <a:srgbClr val="C0C0C0"/>
                </a:outerShdw>
              </a:effectLst>
              <a:latin typeface="+mj-lt"/>
              <a:ea typeface="+mj-ea"/>
              <a:cs typeface="+mj-cs"/>
            </a:endParaRPr>
          </a:p>
        </p:txBody>
      </p:sp>
      <p:sp>
        <p:nvSpPr>
          <p:cNvPr id="11" name="Rectangle 2"/>
          <p:cNvSpPr txBox="1">
            <a:spLocks noChangeArrowheads="1"/>
          </p:cNvSpPr>
          <p:nvPr/>
        </p:nvSpPr>
        <p:spPr bwMode="auto">
          <a:xfrm>
            <a:off x="1116013" y="1268413"/>
            <a:ext cx="3311525" cy="46037"/>
          </a:xfrm>
          <a:prstGeom prst="rect">
            <a:avLst/>
          </a:prstGeom>
          <a:noFill/>
          <a:ln w="9525">
            <a:noFill/>
            <a:miter lim="800000"/>
            <a:headEnd/>
            <a:tailEnd/>
          </a:ln>
        </p:spPr>
        <p:txBody>
          <a:bodyPr anchor="ctr"/>
          <a:lstStyle/>
          <a:p>
            <a:pPr>
              <a:lnSpc>
                <a:spcPts val="3100"/>
              </a:lnSpc>
              <a:defRPr/>
            </a:pPr>
            <a:endParaRPr lang="fr-FR" sz="3200" b="1" kern="0" dirty="0">
              <a:solidFill>
                <a:srgbClr val="FF5DFF"/>
              </a:solidFill>
              <a:latin typeface="Arial" pitchFamily="34" charset="0"/>
              <a:ea typeface="+mj-ea"/>
            </a:endParaRPr>
          </a:p>
        </p:txBody>
      </p:sp>
      <p:pic>
        <p:nvPicPr>
          <p:cNvPr id="6149"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9" name="Espace réservé du numéro de diapositive 8"/>
          <p:cNvSpPr>
            <a:spLocks noGrp="1"/>
          </p:cNvSpPr>
          <p:nvPr>
            <p:ph type="sldNum" sz="quarter" idx="12"/>
          </p:nvPr>
        </p:nvSpPr>
        <p:spPr/>
        <p:txBody>
          <a:bodyPr/>
          <a:lstStyle/>
          <a:p>
            <a:pPr>
              <a:defRPr/>
            </a:pPr>
            <a:fld id="{A3933F4C-0982-4092-9567-C0E32400BA1A}" type="slidenum">
              <a:rPr lang="fr-FR" smtClean="0"/>
              <a:pPr>
                <a:defRPr/>
              </a:pPr>
              <a:t>10</a:t>
            </a:fld>
            <a:endParaRPr lang="fr-FR"/>
          </a:p>
        </p:txBody>
      </p:sp>
      <p:graphicFrame>
        <p:nvGraphicFramePr>
          <p:cNvPr id="10" name="Graphique 9"/>
          <p:cNvGraphicFramePr/>
          <p:nvPr>
            <p:extLst>
              <p:ext uri="{D42A27DB-BD31-4B8C-83A1-F6EECF244321}">
                <p14:modId xmlns:p14="http://schemas.microsoft.com/office/powerpoint/2010/main" xmlns="" val="1980389116"/>
              </p:ext>
            </p:extLst>
          </p:nvPr>
        </p:nvGraphicFramePr>
        <p:xfrm>
          <a:off x="179512" y="260648"/>
          <a:ext cx="9144000" cy="58705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Graphique 12"/>
          <p:cNvGraphicFramePr/>
          <p:nvPr>
            <p:extLst>
              <p:ext uri="{D42A27DB-BD31-4B8C-83A1-F6EECF244321}">
                <p14:modId xmlns:p14="http://schemas.microsoft.com/office/powerpoint/2010/main" xmlns="" val="2143602075"/>
              </p:ext>
            </p:extLst>
          </p:nvPr>
        </p:nvGraphicFramePr>
        <p:xfrm>
          <a:off x="1691680" y="1556792"/>
          <a:ext cx="7196733" cy="471859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10" name="Espace réservé du numéro de diapositive 9"/>
          <p:cNvSpPr>
            <a:spLocks noGrp="1"/>
          </p:cNvSpPr>
          <p:nvPr>
            <p:ph type="sldNum" sz="quarter" idx="12"/>
          </p:nvPr>
        </p:nvSpPr>
        <p:spPr/>
        <p:txBody>
          <a:bodyPr/>
          <a:lstStyle/>
          <a:p>
            <a:pPr>
              <a:defRPr/>
            </a:pPr>
            <a:fld id="{A3933F4C-0982-4092-9567-C0E32400BA1A}" type="slidenum">
              <a:rPr lang="fr-FR" smtClean="0"/>
              <a:pPr>
                <a:defRPr/>
              </a:pPr>
              <a:t>11</a:t>
            </a:fld>
            <a:endParaRPr lang="fr-FR"/>
          </a:p>
        </p:txBody>
      </p:sp>
      <p:sp>
        <p:nvSpPr>
          <p:cNvPr id="17" name="Rectangle 3"/>
          <p:cNvSpPr txBox="1">
            <a:spLocks noChangeArrowheads="1"/>
          </p:cNvSpPr>
          <p:nvPr/>
        </p:nvSpPr>
        <p:spPr bwMode="auto">
          <a:xfrm>
            <a:off x="179512" y="692696"/>
            <a:ext cx="8640638" cy="6192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9250" marR="0" lvl="0" indent="19050" algn="l" defTabSz="914400" rtl="0" eaLnBrk="1" fontAlgn="base" latinLnBrk="0" hangingPunct="1">
              <a:lnSpc>
                <a:spcPts val="2800"/>
              </a:lnSpc>
              <a:spcBef>
                <a:spcPts val="800"/>
              </a:spcBef>
              <a:spcAft>
                <a:spcPct val="0"/>
              </a:spcAft>
              <a:buClr>
                <a:srgbClr val="6FB7D7"/>
              </a:buClr>
              <a:buSzPct val="110000"/>
              <a:buFont typeface="Wingdings 2" pitchFamily="18" charset="2"/>
              <a:buNone/>
              <a:tabLst/>
              <a:defRPr/>
            </a:pPr>
            <a:endParaRPr kumimoji="0" lang="fr-FR" sz="3000" b="1" i="0" u="none" strike="noStrike" kern="1200" cap="none" spc="0" normalizeH="0" baseline="0" noProof="0" dirty="0" smtClean="0">
              <a:ln>
                <a:noFill/>
              </a:ln>
              <a:solidFill>
                <a:srgbClr val="007DBC"/>
              </a:solidFill>
              <a:effectLst/>
              <a:uLnTx/>
              <a:uFillTx/>
              <a:latin typeface="+mn-lt"/>
              <a:ea typeface="ＭＳ Ｐゴシック" charset="-128"/>
              <a:cs typeface="ＭＳ Ｐゴシック" charset="-128"/>
            </a:endParaRPr>
          </a:p>
          <a:p>
            <a:pPr eaLnBrk="1" hangingPunct="1">
              <a:buFont typeface="Arial" pitchFamily="34" charset="0"/>
              <a:buChar char="•"/>
            </a:pPr>
            <a:endParaRPr lang="fr-FR" sz="2600" dirty="0" smtClean="0">
              <a:solidFill>
                <a:srgbClr val="000000"/>
              </a:solidFill>
              <a:latin typeface="Arial" pitchFamily="34" charset="0"/>
            </a:endParaRPr>
          </a:p>
          <a:p>
            <a:pPr marL="625475">
              <a:lnSpc>
                <a:spcPts val="3000"/>
              </a:lnSpc>
              <a:spcBef>
                <a:spcPts val="0"/>
              </a:spcBef>
              <a:buClr>
                <a:srgbClr val="6FB7D7"/>
              </a:buClr>
              <a:buSzPct val="110000"/>
              <a:defRPr/>
            </a:pPr>
            <a:r>
              <a:rPr lang="fr-FR" sz="2800" b="1" dirty="0" smtClean="0">
                <a:solidFill>
                  <a:schemeClr val="accent6"/>
                </a:solidFill>
                <a:ea typeface="ＭＳ Ｐゴシック" charset="-128"/>
                <a:cs typeface="ＭＳ Ｐゴシック" charset="-128"/>
              </a:rPr>
              <a:t>  </a:t>
            </a:r>
            <a:endParaRPr kumimoji="0" lang="fr-FR" sz="30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625475" lvl="0">
              <a:lnSpc>
                <a:spcPts val="3000"/>
              </a:lnSpc>
              <a:spcBef>
                <a:spcPts val="0"/>
              </a:spcBef>
              <a:buClr>
                <a:srgbClr val="6FB7D7"/>
              </a:buClr>
              <a:buSzPct val="110000"/>
              <a:buFont typeface="Arial" pitchFamily="34" charset="0"/>
              <a:buChar char="•"/>
              <a:defRPr/>
            </a:pPr>
            <a:r>
              <a:rPr lang="fr-FR" sz="3000" dirty="0" smtClean="0">
                <a:latin typeface="+mn-lt"/>
                <a:ea typeface="ＭＳ Ｐゴシック" charset="-128"/>
                <a:cs typeface="ＭＳ Ｐゴシック" charset="-128"/>
              </a:rPr>
              <a:t> </a:t>
            </a:r>
            <a:r>
              <a:rPr kumimoji="0" lang="fr-FR" sz="3000" b="1"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rPr>
              <a:t>Risque</a:t>
            </a:r>
            <a:r>
              <a:rPr kumimoji="0" lang="fr-FR" sz="3000" b="1" i="0" u="none" strike="noStrike" kern="1200" cap="none" spc="0" normalizeH="0" noProof="0" dirty="0" smtClean="0">
                <a:ln>
                  <a:noFill/>
                </a:ln>
                <a:solidFill>
                  <a:schemeClr val="tx1"/>
                </a:solidFill>
                <a:effectLst/>
                <a:uLnTx/>
                <a:uFillTx/>
                <a:latin typeface="+mn-lt"/>
                <a:ea typeface="ＭＳ Ｐゴシック" charset="-128"/>
                <a:cs typeface="ＭＳ Ｐゴシック" charset="-128"/>
              </a:rPr>
              <a:t> de recours devant le Conseil </a:t>
            </a:r>
            <a:r>
              <a:rPr lang="fr-FR" sz="3000" b="1" dirty="0" smtClean="0">
                <a:latin typeface="+mn-lt"/>
                <a:ea typeface="ＭＳ Ｐゴシック" charset="-128"/>
                <a:cs typeface="ＭＳ Ｐゴシック" charset="-128"/>
              </a:rPr>
              <a:t>constitutionnel qui menace l’existence du Régime Local lui-même</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kumimoji="0" lang="fr-FR" sz="3000" b="1" i="0" u="none" strike="noStrike" kern="1200" cap="none" spc="0" normalizeH="0" noProof="0" dirty="0" smtClean="0">
              <a:ln>
                <a:noFill/>
              </a:ln>
              <a:solidFill>
                <a:schemeClr val="tx1"/>
              </a:solidFill>
              <a:effectLst/>
              <a:uLnTx/>
              <a:uFillTx/>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b="1" dirty="0">
                <a:latin typeface="+mn-lt"/>
                <a:ea typeface="ＭＳ Ｐゴシック" charset="-128"/>
                <a:cs typeface="ＭＳ Ｐゴシック" charset="-128"/>
              </a:rPr>
              <a:t> </a:t>
            </a:r>
            <a:r>
              <a:rPr lang="fr-FR" sz="3000" b="1" dirty="0" smtClean="0">
                <a:latin typeface="+mn-lt"/>
                <a:ea typeface="ＭＳ Ｐゴシック" charset="-128"/>
                <a:cs typeface="ＭＳ Ｐゴシック" charset="-128"/>
              </a:rPr>
              <a:t>Un régime qui n’évolue pas est amené à disparaître.</a:t>
            </a:r>
          </a:p>
          <a:p>
            <a:pPr marL="625475" marR="0" lvl="0" indent="0" algn="l" defTabSz="914400" rtl="0" eaLnBrk="1" fontAlgn="base" latinLnBrk="0" hangingPunct="1">
              <a:lnSpc>
                <a:spcPts val="3000"/>
              </a:lnSpc>
              <a:spcBef>
                <a:spcPts val="0"/>
              </a:spcBef>
              <a:spcAft>
                <a:spcPct val="0"/>
              </a:spcAft>
              <a:buClr>
                <a:srgbClr val="6FB7D7"/>
              </a:buClr>
              <a:buSzPct val="110000"/>
              <a:tabLst/>
              <a:defRPr/>
            </a:pPr>
            <a:endParaRPr lang="fr-FR" sz="3000" b="1"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b="1" dirty="0" smtClean="0">
                <a:latin typeface="+mn-lt"/>
                <a:ea typeface="ＭＳ Ｐゴシック" charset="-128"/>
                <a:cs typeface="ＭＳ Ｐゴシック" charset="-128"/>
              </a:rPr>
              <a:t> La suppression du </a:t>
            </a:r>
            <a:r>
              <a:rPr kumimoji="0" lang="fr-FR" sz="3000" b="1" i="0" u="none" strike="noStrike" kern="1200" cap="none" spc="0" normalizeH="0" noProof="0" dirty="0" smtClean="0">
                <a:ln>
                  <a:noFill/>
                </a:ln>
                <a:solidFill>
                  <a:schemeClr val="tx1"/>
                </a:solidFill>
                <a:effectLst/>
                <a:uLnTx/>
                <a:uFillTx/>
                <a:latin typeface="+mn-lt"/>
                <a:ea typeface="ＭＳ Ｐゴシック" charset="-128"/>
                <a:cs typeface="ＭＳ Ｐゴシック" charset="-128"/>
              </a:rPr>
              <a:t>Régime Local se ferait au détriment de la solidarité envers les </a:t>
            </a:r>
            <a:r>
              <a:rPr kumimoji="0" lang="fr-FR" sz="3000" b="1" i="0" u="none" strike="noStrike" kern="1200" cap="none" spc="0" normalizeH="0" noProof="0" dirty="0" smtClean="0">
                <a:ln>
                  <a:noFill/>
                </a:ln>
                <a:solidFill>
                  <a:srgbClr val="C00000"/>
                </a:solidFill>
                <a:effectLst/>
                <a:uLnTx/>
                <a:uFillTx/>
                <a:latin typeface="+mn-lt"/>
                <a:ea typeface="ＭＳ Ｐゴシック" charset="-128"/>
                <a:cs typeface="ＭＳ Ｐゴシック" charset="-128"/>
              </a:rPr>
              <a:t>familles</a:t>
            </a:r>
            <a:r>
              <a:rPr kumimoji="0" lang="fr-FR" sz="3000" b="1" i="0" u="none" strike="noStrike" kern="1200" cap="none" spc="0" normalizeH="0" noProof="0" dirty="0" smtClean="0">
                <a:ln>
                  <a:noFill/>
                </a:ln>
                <a:effectLst/>
                <a:uLnTx/>
                <a:uFillTx/>
                <a:latin typeface="+mn-lt"/>
                <a:ea typeface="ＭＳ Ｐゴシック" charset="-128"/>
                <a:cs typeface="ＭＳ Ｐゴシック" charset="-128"/>
              </a:rPr>
              <a:t>,</a:t>
            </a:r>
            <a:r>
              <a:rPr kumimoji="0" lang="fr-FR" sz="3000" b="1" i="0" u="none" strike="noStrike" kern="1200" cap="none" spc="0" normalizeH="0" noProof="0" dirty="0" smtClean="0">
                <a:ln>
                  <a:noFill/>
                </a:ln>
                <a:solidFill>
                  <a:schemeClr val="tx1"/>
                </a:solidFill>
                <a:effectLst/>
                <a:uLnTx/>
                <a:uFillTx/>
                <a:latin typeface="+mn-lt"/>
                <a:ea typeface="ＭＳ Ｐゴシック" charset="-128"/>
                <a:cs typeface="ＭＳ Ｐゴシック" charset="-128"/>
              </a:rPr>
              <a:t> les </a:t>
            </a:r>
            <a:r>
              <a:rPr kumimoji="0" lang="fr-FR" sz="3000" b="1" i="0" u="none" strike="noStrike" kern="1200" cap="none" spc="0" normalizeH="0" noProof="0" dirty="0" smtClean="0">
                <a:ln>
                  <a:noFill/>
                </a:ln>
                <a:solidFill>
                  <a:srgbClr val="C00000"/>
                </a:solidFill>
                <a:effectLst/>
                <a:uLnTx/>
                <a:uFillTx/>
                <a:latin typeface="+mn-lt"/>
                <a:ea typeface="ＭＳ Ｐゴシック" charset="-128"/>
                <a:cs typeface="ＭＳ Ｐゴシック" charset="-128"/>
              </a:rPr>
              <a:t>chômeurs</a:t>
            </a:r>
            <a:r>
              <a:rPr kumimoji="0" lang="fr-FR" sz="3000" b="1" i="0" u="none" strike="noStrike" kern="1200" cap="none" spc="0" normalizeH="0" noProof="0" dirty="0" smtClean="0">
                <a:ln>
                  <a:noFill/>
                </a:ln>
                <a:solidFill>
                  <a:schemeClr val="tx1"/>
                </a:solidFill>
                <a:effectLst/>
                <a:uLnTx/>
                <a:uFillTx/>
                <a:latin typeface="+mn-lt"/>
                <a:ea typeface="ＭＳ Ｐゴシック" charset="-128"/>
                <a:cs typeface="ＭＳ Ｐゴシック" charset="-128"/>
              </a:rPr>
              <a:t> et les </a:t>
            </a:r>
            <a:r>
              <a:rPr kumimoji="0" lang="fr-FR" sz="3000" b="1" i="0" u="none" strike="noStrike" kern="1200" cap="none" spc="0" normalizeH="0" noProof="0" dirty="0" smtClean="0">
                <a:ln>
                  <a:noFill/>
                </a:ln>
                <a:solidFill>
                  <a:srgbClr val="C00000"/>
                </a:solidFill>
                <a:effectLst/>
                <a:uLnTx/>
                <a:uFillTx/>
                <a:latin typeface="+mn-lt"/>
                <a:ea typeface="ＭＳ Ｐゴシック" charset="-128"/>
                <a:cs typeface="ＭＳ Ｐゴシック" charset="-128"/>
              </a:rPr>
              <a:t>retraités</a:t>
            </a:r>
            <a:r>
              <a:rPr kumimoji="0" lang="fr-FR" sz="3000" b="1" i="0" u="none" strike="noStrike" kern="1200" cap="none" spc="0" normalizeH="0" noProof="0" dirty="0" smtClean="0">
                <a:ln>
                  <a:noFill/>
                </a:ln>
                <a:solidFill>
                  <a:schemeClr val="tx1"/>
                </a:solidFill>
                <a:effectLst/>
                <a:uLnTx/>
                <a:uFillTx/>
                <a:latin typeface="+mn-lt"/>
                <a:ea typeface="ＭＳ Ｐゴシック" charset="-128"/>
                <a:cs typeface="ＭＳ Ｐゴシック" charset="-128"/>
              </a:rPr>
              <a:t>.</a:t>
            </a:r>
            <a:endParaRPr lang="fr-FR" sz="3000" b="1" dirty="0" smtClean="0">
              <a:latin typeface="+mn-lt"/>
              <a:ea typeface="ＭＳ Ｐゴシック" charset="-128"/>
              <a:cs typeface="ＭＳ Ｐゴシック" charset="-128"/>
            </a:endParaRPr>
          </a:p>
        </p:txBody>
      </p:sp>
      <p:sp>
        <p:nvSpPr>
          <p:cNvPr id="18" name="Rectangle 2"/>
          <p:cNvSpPr txBox="1">
            <a:spLocks noChangeArrowheads="1"/>
          </p:cNvSpPr>
          <p:nvPr/>
        </p:nvSpPr>
        <p:spPr bwMode="auto">
          <a:xfrm>
            <a:off x="1547664" y="550069"/>
            <a:ext cx="6336704" cy="574675"/>
          </a:xfrm>
          <a:prstGeom prst="rect">
            <a:avLst/>
          </a:prstGeom>
          <a:noFill/>
          <a:ln w="9525">
            <a:noFill/>
            <a:miter lim="800000"/>
            <a:headEnd/>
            <a:tailEnd/>
          </a:ln>
        </p:spPr>
        <p:txBody>
          <a:bodyPr anchor="ctr"/>
          <a:lstStyle/>
          <a:p>
            <a:pPr eaLnBrk="0" hangingPunct="0">
              <a:lnSpc>
                <a:spcPct val="125000"/>
              </a:lnSpc>
              <a:defRPr/>
            </a:pPr>
            <a:r>
              <a:rPr lang="fr-FR" sz="3400" b="1" kern="0" dirty="0" smtClean="0">
                <a:solidFill>
                  <a:srgbClr val="2C7C9F"/>
                </a:solidFill>
                <a:ea typeface="Verdana" pitchFamily="34" charset="0"/>
                <a:cs typeface="Verdana" pitchFamily="34" charset="0"/>
              </a:rPr>
              <a:t>Les risques</a:t>
            </a:r>
            <a:endParaRPr lang="fr-FR" sz="3400" b="1" kern="0" dirty="0">
              <a:solidFill>
                <a:srgbClr val="2C7C9F"/>
              </a:solidFill>
              <a:ea typeface="Verdana" pitchFamily="34" charset="0"/>
              <a:cs typeface="Verdana" pitchFamily="34" charset="0"/>
            </a:endParaRPr>
          </a:p>
        </p:txBody>
      </p:sp>
    </p:spTree>
    <p:extLst>
      <p:ext uri="{BB962C8B-B14F-4D97-AF65-F5344CB8AC3E}">
        <p14:creationId xmlns:p14="http://schemas.microsoft.com/office/powerpoint/2010/main" xmlns="" val="277255494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10" name="Espace réservé du numéro de diapositive 9"/>
          <p:cNvSpPr>
            <a:spLocks noGrp="1"/>
          </p:cNvSpPr>
          <p:nvPr>
            <p:ph type="sldNum" sz="quarter" idx="12"/>
          </p:nvPr>
        </p:nvSpPr>
        <p:spPr/>
        <p:txBody>
          <a:bodyPr/>
          <a:lstStyle/>
          <a:p>
            <a:pPr>
              <a:defRPr/>
            </a:pPr>
            <a:fld id="{A3933F4C-0982-4092-9567-C0E32400BA1A}" type="slidenum">
              <a:rPr lang="fr-FR" smtClean="0"/>
              <a:pPr>
                <a:defRPr/>
              </a:pPr>
              <a:t>12</a:t>
            </a:fld>
            <a:endParaRPr lang="fr-FR"/>
          </a:p>
        </p:txBody>
      </p:sp>
      <p:sp>
        <p:nvSpPr>
          <p:cNvPr id="17" name="Rectangle 3"/>
          <p:cNvSpPr txBox="1">
            <a:spLocks noChangeArrowheads="1"/>
          </p:cNvSpPr>
          <p:nvPr/>
        </p:nvSpPr>
        <p:spPr bwMode="auto">
          <a:xfrm>
            <a:off x="179512" y="692696"/>
            <a:ext cx="8640638" cy="6192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9250" marR="0" lvl="0" indent="19050" algn="l" defTabSz="914400" rtl="0" eaLnBrk="1" fontAlgn="base" latinLnBrk="0" hangingPunct="1">
              <a:lnSpc>
                <a:spcPts val="2800"/>
              </a:lnSpc>
              <a:spcBef>
                <a:spcPts val="800"/>
              </a:spcBef>
              <a:spcAft>
                <a:spcPct val="0"/>
              </a:spcAft>
              <a:buClr>
                <a:srgbClr val="6FB7D7"/>
              </a:buClr>
              <a:buSzPct val="110000"/>
              <a:buFont typeface="Wingdings 2" pitchFamily="18" charset="2"/>
              <a:buNone/>
              <a:tabLst/>
              <a:defRPr/>
            </a:pPr>
            <a:endParaRPr kumimoji="0" lang="fr-FR" sz="3000" b="1" i="0" u="none" strike="noStrike" kern="1200" cap="none" spc="0" normalizeH="0" baseline="0" noProof="0" dirty="0" smtClean="0">
              <a:ln>
                <a:noFill/>
              </a:ln>
              <a:solidFill>
                <a:srgbClr val="007DBC"/>
              </a:solidFill>
              <a:effectLst/>
              <a:uLnTx/>
              <a:uFillTx/>
              <a:latin typeface="+mn-lt"/>
              <a:ea typeface="ＭＳ Ｐゴシック" charset="-128"/>
              <a:cs typeface="ＭＳ Ｐゴシック" charset="-128"/>
            </a:endParaRPr>
          </a:p>
          <a:p>
            <a:pPr eaLnBrk="1" hangingPunct="1">
              <a:buFont typeface="Arial" pitchFamily="34" charset="0"/>
              <a:buChar char="•"/>
            </a:pPr>
            <a:endParaRPr lang="fr-FR" sz="2600" dirty="0" smtClean="0">
              <a:solidFill>
                <a:srgbClr val="000000"/>
              </a:solidFill>
              <a:latin typeface="Arial" pitchFamily="34" charset="0"/>
            </a:endParaRPr>
          </a:p>
          <a:p>
            <a:pPr marL="625475">
              <a:lnSpc>
                <a:spcPts val="3000"/>
              </a:lnSpc>
              <a:spcBef>
                <a:spcPts val="0"/>
              </a:spcBef>
              <a:buClr>
                <a:srgbClr val="6FB7D7"/>
              </a:buClr>
              <a:buSzPct val="110000"/>
              <a:defRPr/>
            </a:pPr>
            <a:r>
              <a:rPr lang="fr-FR" sz="2800" b="1" dirty="0" smtClean="0">
                <a:solidFill>
                  <a:schemeClr val="accent6"/>
                </a:solidFill>
                <a:ea typeface="ＭＳ Ｐゴシック" charset="-128"/>
                <a:cs typeface="ＭＳ Ｐゴシック" charset="-128"/>
              </a:rPr>
              <a:t>  </a:t>
            </a:r>
            <a:endParaRPr kumimoji="0" lang="fr-FR" sz="30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dirty="0" smtClean="0">
                <a:latin typeface="+mn-lt"/>
                <a:ea typeface="ＭＳ Ｐゴシック" charset="-128"/>
                <a:cs typeface="ＭＳ Ｐゴシック" charset="-128"/>
              </a:rPr>
              <a:t> </a:t>
            </a:r>
            <a:r>
              <a:rPr lang="fr-FR" sz="3000" b="1" dirty="0" smtClean="0">
                <a:solidFill>
                  <a:srgbClr val="C00000"/>
                </a:solidFill>
                <a:latin typeface="+mn-lt"/>
                <a:ea typeface="ＭＳ Ｐゴシック" charset="-128"/>
                <a:cs typeface="ＭＳ Ｐゴシック" charset="-128"/>
              </a:rPr>
              <a:t>Etendre les prestations </a:t>
            </a:r>
            <a:r>
              <a:rPr lang="fr-FR" sz="3000" b="1" dirty="0" smtClean="0">
                <a:latin typeface="+mn-lt"/>
                <a:ea typeface="ＭＳ Ｐゴシック" charset="-128"/>
                <a:cs typeface="ＭＳ Ｐゴシック" charset="-128"/>
              </a:rPr>
              <a:t>du Régime local au niveau du panier de soins obligatoire</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b="1"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b="1" dirty="0" smtClean="0">
                <a:latin typeface="+mn-lt"/>
                <a:ea typeface="ＭＳ Ｐゴシック" charset="-128"/>
                <a:cs typeface="ＭＳ Ｐゴシック" charset="-128"/>
              </a:rPr>
              <a:t> </a:t>
            </a:r>
            <a:r>
              <a:rPr lang="fr-FR" sz="3000" b="1" dirty="0" smtClean="0">
                <a:solidFill>
                  <a:srgbClr val="C00000"/>
                </a:solidFill>
                <a:latin typeface="+mn-lt"/>
                <a:ea typeface="ＭＳ Ｐゴシック" charset="-128"/>
                <a:cs typeface="ＭＳ Ｐゴシック" charset="-128"/>
              </a:rPr>
              <a:t>Financement de la moitié </a:t>
            </a:r>
            <a:r>
              <a:rPr lang="fr-FR" sz="3000" b="1" dirty="0" smtClean="0">
                <a:latin typeface="+mn-lt"/>
                <a:ea typeface="ＭＳ Ｐゴシック" charset="-128"/>
                <a:cs typeface="ＭＳ Ｐゴシック" charset="-128"/>
              </a:rPr>
              <a:t>de la couverture des </a:t>
            </a:r>
            <a:r>
              <a:rPr lang="fr-FR" sz="3000" b="1" u="sng" dirty="0" smtClean="0">
                <a:solidFill>
                  <a:srgbClr val="C00000"/>
                </a:solidFill>
                <a:latin typeface="+mn-lt"/>
                <a:ea typeface="ＭＳ Ｐゴシック" charset="-128"/>
                <a:cs typeface="ＭＳ Ｐゴシック" charset="-128"/>
              </a:rPr>
              <a:t>salariés</a:t>
            </a:r>
            <a:r>
              <a:rPr lang="fr-FR" sz="3000" b="1" dirty="0" smtClean="0">
                <a:latin typeface="+mn-lt"/>
                <a:ea typeface="ＭＳ Ｐゴシック" charset="-128"/>
                <a:cs typeface="ＭＳ Ｐゴシック" charset="-128"/>
              </a:rPr>
              <a:t> par les employeurs</a:t>
            </a:r>
          </a:p>
          <a:p>
            <a:pPr marL="625475" marR="0" lvl="0" indent="0" algn="l" defTabSz="914400" rtl="0" eaLnBrk="1" fontAlgn="base" latinLnBrk="0" hangingPunct="1">
              <a:lnSpc>
                <a:spcPts val="3000"/>
              </a:lnSpc>
              <a:spcBef>
                <a:spcPts val="0"/>
              </a:spcBef>
              <a:spcAft>
                <a:spcPct val="0"/>
              </a:spcAft>
              <a:buClr>
                <a:srgbClr val="6FB7D7"/>
              </a:buClr>
              <a:buSzPct val="110000"/>
              <a:tabLst/>
              <a:defRPr/>
            </a:pPr>
            <a:endParaRPr lang="fr-FR" sz="3000"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dirty="0" smtClean="0">
                <a:latin typeface="+mn-lt"/>
                <a:ea typeface="ＭＳ Ｐゴシック" charset="-128"/>
                <a:cs typeface="ＭＳ Ｐゴシック" charset="-128"/>
              </a:rPr>
              <a:t> </a:t>
            </a:r>
            <a:r>
              <a:rPr lang="fr-FR" sz="3000" b="1" dirty="0" smtClean="0">
                <a:latin typeface="+mn-lt"/>
                <a:ea typeface="ＭＳ Ｐゴシック" charset="-128"/>
                <a:cs typeface="ＭＳ Ｐゴシック" charset="-128"/>
              </a:rPr>
              <a:t>Un taux de cotisation unique de 1,72%</a:t>
            </a:r>
          </a:p>
          <a:p>
            <a:pPr marL="625475" marR="0" lvl="0" indent="0" algn="l" defTabSz="914400" rtl="0" eaLnBrk="1" fontAlgn="base" latinLnBrk="0" hangingPunct="1">
              <a:lnSpc>
                <a:spcPts val="3000"/>
              </a:lnSpc>
              <a:spcBef>
                <a:spcPts val="0"/>
              </a:spcBef>
              <a:spcAft>
                <a:spcPct val="0"/>
              </a:spcAft>
              <a:buClr>
                <a:srgbClr val="6FB7D7"/>
              </a:buClr>
              <a:buSzPct val="110000"/>
              <a:tabLst/>
              <a:defRPr/>
            </a:pPr>
            <a:endParaRPr lang="fr-FR" sz="3000"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tabLst/>
              <a:defRPr/>
            </a:pPr>
            <a:r>
              <a:rPr lang="fr-FR" sz="3000" dirty="0" smtClean="0">
                <a:latin typeface="+mn-lt"/>
                <a:ea typeface="ＭＳ Ｐゴシック" charset="-128"/>
                <a:cs typeface="ＭＳ Ｐゴシック" charset="-128"/>
                <a:sym typeface="Wingdings" panose="05000000000000000000" pitchFamily="2" charset="2"/>
              </a:rPr>
              <a:t> Rejet par la mission parlementaire et le gouvernement, qui veulent le statu quo.</a:t>
            </a:r>
            <a:endParaRPr lang="fr-FR" sz="3000" dirty="0" smtClean="0">
              <a:latin typeface="+mn-lt"/>
              <a:ea typeface="ＭＳ Ｐゴシック" charset="-128"/>
              <a:cs typeface="ＭＳ Ｐゴシック" charset="-128"/>
            </a:endParaRPr>
          </a:p>
        </p:txBody>
      </p:sp>
      <p:sp>
        <p:nvSpPr>
          <p:cNvPr id="18" name="Rectangle 2"/>
          <p:cNvSpPr txBox="1">
            <a:spLocks noChangeArrowheads="1"/>
          </p:cNvSpPr>
          <p:nvPr/>
        </p:nvSpPr>
        <p:spPr bwMode="auto">
          <a:xfrm>
            <a:off x="1547664" y="550069"/>
            <a:ext cx="6336704" cy="574675"/>
          </a:xfrm>
          <a:prstGeom prst="rect">
            <a:avLst/>
          </a:prstGeom>
          <a:noFill/>
          <a:ln w="9525">
            <a:noFill/>
            <a:miter lim="800000"/>
            <a:headEnd/>
            <a:tailEnd/>
          </a:ln>
        </p:spPr>
        <p:txBody>
          <a:bodyPr anchor="ctr"/>
          <a:lstStyle/>
          <a:p>
            <a:pPr eaLnBrk="0" hangingPunct="0">
              <a:lnSpc>
                <a:spcPct val="125000"/>
              </a:lnSpc>
              <a:defRPr/>
            </a:pPr>
            <a:r>
              <a:rPr lang="fr-FR" sz="3400" b="1" kern="0" dirty="0" smtClean="0">
                <a:solidFill>
                  <a:srgbClr val="2C7C9F"/>
                </a:solidFill>
                <a:ea typeface="Verdana" pitchFamily="34" charset="0"/>
                <a:cs typeface="Verdana" pitchFamily="34" charset="0"/>
              </a:rPr>
              <a:t>Alternative : l’application égalitaire de la loi</a:t>
            </a:r>
            <a:endParaRPr lang="fr-FR" sz="3400" b="1" kern="0" dirty="0">
              <a:solidFill>
                <a:srgbClr val="2C7C9F"/>
              </a:solidFill>
              <a:ea typeface="Verdana" pitchFamily="34" charset="0"/>
              <a:cs typeface="Verdana" pitchFamily="34" charset="0"/>
            </a:endParaRPr>
          </a:p>
        </p:txBody>
      </p:sp>
    </p:spTree>
    <p:extLst>
      <p:ext uri="{BB962C8B-B14F-4D97-AF65-F5344CB8AC3E}">
        <p14:creationId xmlns:p14="http://schemas.microsoft.com/office/powerpoint/2010/main" xmlns="" val="306186606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10" name="Espace réservé du numéro de diapositive 9"/>
          <p:cNvSpPr>
            <a:spLocks noGrp="1"/>
          </p:cNvSpPr>
          <p:nvPr>
            <p:ph type="sldNum" sz="quarter" idx="12"/>
          </p:nvPr>
        </p:nvSpPr>
        <p:spPr/>
        <p:txBody>
          <a:bodyPr/>
          <a:lstStyle/>
          <a:p>
            <a:pPr>
              <a:defRPr/>
            </a:pPr>
            <a:fld id="{A3933F4C-0982-4092-9567-C0E32400BA1A}" type="slidenum">
              <a:rPr lang="fr-FR" smtClean="0"/>
              <a:pPr>
                <a:defRPr/>
              </a:pPr>
              <a:t>13</a:t>
            </a:fld>
            <a:endParaRPr lang="fr-FR"/>
          </a:p>
        </p:txBody>
      </p:sp>
      <p:sp>
        <p:nvSpPr>
          <p:cNvPr id="17" name="Rectangle 3"/>
          <p:cNvSpPr txBox="1">
            <a:spLocks noChangeArrowheads="1"/>
          </p:cNvSpPr>
          <p:nvPr/>
        </p:nvSpPr>
        <p:spPr bwMode="auto">
          <a:xfrm>
            <a:off x="179512" y="692696"/>
            <a:ext cx="8640638" cy="6192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Arial" pitchFamily="34" charset="0"/>
              <a:buChar char="•"/>
            </a:pPr>
            <a:endParaRPr lang="fr-FR" sz="2600" dirty="0" smtClean="0">
              <a:solidFill>
                <a:srgbClr val="000000"/>
              </a:solidFill>
              <a:latin typeface="Arial" pitchFamily="34" charset="0"/>
            </a:endParaRPr>
          </a:p>
          <a:p>
            <a:pPr marL="625475">
              <a:lnSpc>
                <a:spcPts val="3000"/>
              </a:lnSpc>
              <a:spcBef>
                <a:spcPts val="0"/>
              </a:spcBef>
              <a:buClr>
                <a:srgbClr val="6FB7D7"/>
              </a:buClr>
              <a:buSzPct val="110000"/>
              <a:defRPr/>
            </a:pPr>
            <a:r>
              <a:rPr lang="fr-FR" sz="2000" b="1" dirty="0" smtClean="0">
                <a:solidFill>
                  <a:schemeClr val="accent6"/>
                </a:solidFill>
                <a:ea typeface="ＭＳ Ｐゴシック" charset="-128"/>
                <a:cs typeface="ＭＳ Ｐゴシック" charset="-128"/>
              </a:rPr>
              <a:t>Mission juridique du Conseil d’Etat, mai 2014</a:t>
            </a:r>
            <a:endParaRPr kumimoji="0" lang="fr-FR" sz="30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625475">
              <a:lnSpc>
                <a:spcPts val="3000"/>
              </a:lnSpc>
              <a:spcBef>
                <a:spcPts val="0"/>
              </a:spcBef>
              <a:buClr>
                <a:srgbClr val="6FB7D7"/>
              </a:buClr>
              <a:buSzPct val="110000"/>
              <a:defRPr/>
            </a:pPr>
            <a:r>
              <a:rPr lang="fr-FR" dirty="0" smtClean="0"/>
              <a:t>« A </a:t>
            </a:r>
            <a:r>
              <a:rPr lang="fr-FR" dirty="0" smtClean="0"/>
              <a:t>condition de ne pas en modifier les caractéristiques constitutives actuelles, </a:t>
            </a:r>
            <a:r>
              <a:rPr lang="fr-FR" u="sng" dirty="0" smtClean="0"/>
              <a:t>le RLAM devrait être adapté </a:t>
            </a:r>
            <a:r>
              <a:rPr lang="fr-FR" dirty="0" smtClean="0"/>
              <a:t>(par voie législative et réglementaire) </a:t>
            </a:r>
            <a:r>
              <a:rPr lang="fr-FR" u="sng" dirty="0" smtClean="0"/>
              <a:t>afin d’assurer des garanties équivalentes, tant en termes de prestations que de financement, à celles prévues par l’article L. 911-7 du code de la sécurité sociale</a:t>
            </a:r>
            <a:r>
              <a:rPr lang="fr-FR" dirty="0" smtClean="0"/>
              <a:t>. Une telle adaptation pourrait être considérée </a:t>
            </a:r>
            <a:r>
              <a:rPr lang="fr-FR" u="sng" dirty="0" smtClean="0"/>
              <a:t>au niveau constitutionnel </a:t>
            </a:r>
            <a:r>
              <a:rPr lang="fr-FR" dirty="0" smtClean="0"/>
              <a:t>comme un aménagement ayant pour seul effet de maintenir le niveau actuel d’avantages dont bénéficient les salariés d’Alsace-Moselle, compte tenu des nouvelles règles législatives nationales en matière de couverture complémentaire santé obligatoire. </a:t>
            </a:r>
            <a:r>
              <a:rPr lang="fr-FR" u="sng" dirty="0" smtClean="0"/>
              <a:t>Cette harmonisation ne soulèverait par ailleurs aucune difficulté au regard du droit de la concurrence</a:t>
            </a:r>
            <a:r>
              <a:rPr lang="fr-FR" dirty="0" smtClean="0"/>
              <a:t>. </a:t>
            </a:r>
            <a:r>
              <a:rPr lang="fr-FR" dirty="0" smtClean="0"/>
              <a:t>»</a:t>
            </a:r>
            <a:endParaRPr lang="fr-FR" dirty="0" smtClean="0"/>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dirty="0" smtClean="0">
                <a:latin typeface="+mn-lt"/>
                <a:ea typeface="ＭＳ Ｐゴシック" charset="-128"/>
                <a:cs typeface="ＭＳ Ｐゴシック" charset="-128"/>
              </a:rPr>
              <a:t> </a:t>
            </a:r>
            <a:endParaRPr lang="fr-FR" sz="3000" dirty="0" smtClean="0">
              <a:latin typeface="+mn-lt"/>
              <a:ea typeface="ＭＳ Ｐゴシック" charset="-128"/>
              <a:cs typeface="ＭＳ Ｐゴシック" charset="-128"/>
            </a:endParaRPr>
          </a:p>
        </p:txBody>
      </p:sp>
    </p:spTree>
    <p:extLst>
      <p:ext uri="{BB962C8B-B14F-4D97-AF65-F5344CB8AC3E}">
        <p14:creationId xmlns:p14="http://schemas.microsoft.com/office/powerpoint/2010/main" xmlns="" val="306186606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10" name="Espace réservé du numéro de diapositive 9"/>
          <p:cNvSpPr>
            <a:spLocks noGrp="1"/>
          </p:cNvSpPr>
          <p:nvPr>
            <p:ph type="sldNum" sz="quarter" idx="12"/>
          </p:nvPr>
        </p:nvSpPr>
        <p:spPr/>
        <p:txBody>
          <a:bodyPr/>
          <a:lstStyle/>
          <a:p>
            <a:pPr>
              <a:defRPr/>
            </a:pPr>
            <a:fld id="{A3933F4C-0982-4092-9567-C0E32400BA1A}" type="slidenum">
              <a:rPr lang="fr-FR" smtClean="0"/>
              <a:pPr>
                <a:defRPr/>
              </a:pPr>
              <a:t>14</a:t>
            </a:fld>
            <a:endParaRPr lang="fr-FR"/>
          </a:p>
        </p:txBody>
      </p:sp>
      <p:sp>
        <p:nvSpPr>
          <p:cNvPr id="17" name="Rectangle 3"/>
          <p:cNvSpPr txBox="1">
            <a:spLocks noChangeArrowheads="1"/>
          </p:cNvSpPr>
          <p:nvPr/>
        </p:nvSpPr>
        <p:spPr bwMode="auto">
          <a:xfrm>
            <a:off x="179512" y="692696"/>
            <a:ext cx="8640638" cy="6192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9250" marR="0" lvl="0" indent="19050" algn="l" defTabSz="914400" rtl="0" eaLnBrk="1" fontAlgn="base" latinLnBrk="0" hangingPunct="1">
              <a:lnSpc>
                <a:spcPts val="2800"/>
              </a:lnSpc>
              <a:spcBef>
                <a:spcPts val="800"/>
              </a:spcBef>
              <a:spcAft>
                <a:spcPct val="0"/>
              </a:spcAft>
              <a:buClr>
                <a:srgbClr val="6FB7D7"/>
              </a:buClr>
              <a:buSzPct val="110000"/>
              <a:buFont typeface="Wingdings 2" pitchFamily="18" charset="2"/>
              <a:buNone/>
              <a:tabLst/>
              <a:defRPr/>
            </a:pPr>
            <a:endParaRPr kumimoji="0" lang="fr-FR" sz="3000" b="1" i="0" u="none" strike="noStrike" kern="1200" cap="none" spc="0" normalizeH="0" baseline="0" noProof="0" dirty="0" smtClean="0">
              <a:ln>
                <a:noFill/>
              </a:ln>
              <a:solidFill>
                <a:srgbClr val="007DBC"/>
              </a:solidFill>
              <a:effectLst/>
              <a:uLnTx/>
              <a:uFillTx/>
              <a:latin typeface="+mn-lt"/>
              <a:ea typeface="ＭＳ Ｐゴシック" charset="-128"/>
              <a:cs typeface="ＭＳ Ｐゴシック" charset="-128"/>
            </a:endParaRPr>
          </a:p>
          <a:p>
            <a:pPr eaLnBrk="1" hangingPunct="1">
              <a:buFont typeface="Arial" pitchFamily="34" charset="0"/>
              <a:buChar char="•"/>
            </a:pPr>
            <a:endParaRPr lang="fr-FR" sz="2600" dirty="0" smtClean="0">
              <a:solidFill>
                <a:srgbClr val="000000"/>
              </a:solidFill>
              <a:latin typeface="Arial" pitchFamily="34" charset="0"/>
            </a:endParaRPr>
          </a:p>
          <a:p>
            <a:pPr marL="625475">
              <a:lnSpc>
                <a:spcPts val="3000"/>
              </a:lnSpc>
              <a:spcBef>
                <a:spcPts val="0"/>
              </a:spcBef>
              <a:buClr>
                <a:srgbClr val="6FB7D7"/>
              </a:buClr>
              <a:buSzPct val="110000"/>
              <a:defRPr/>
            </a:pPr>
            <a:r>
              <a:rPr lang="fr-FR" sz="2800" b="1" dirty="0" smtClean="0">
                <a:solidFill>
                  <a:schemeClr val="accent6"/>
                </a:solidFill>
                <a:ea typeface="ＭＳ Ｐゴシック" charset="-128"/>
                <a:cs typeface="ＭＳ Ｐゴシック" charset="-128"/>
              </a:rPr>
              <a:t>  </a:t>
            </a:r>
            <a:endParaRPr kumimoji="0" lang="fr-FR" sz="30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tabLst/>
              <a:defRPr/>
            </a:pPr>
            <a:r>
              <a:rPr lang="fr-FR" sz="3000" b="1" dirty="0" smtClean="0">
                <a:solidFill>
                  <a:schemeClr val="accent6"/>
                </a:solidFill>
                <a:latin typeface="+mn-lt"/>
                <a:ea typeface="ＭＳ Ｐゴシック" charset="-128"/>
                <a:cs typeface="ＭＳ Ｐゴシック" charset="-128"/>
              </a:rPr>
              <a:t>Une solution conforme :</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b="1"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b="1" dirty="0" smtClean="0">
                <a:latin typeface="+mn-lt"/>
                <a:ea typeface="ＭＳ Ｐゴシック" charset="-128"/>
                <a:cs typeface="ＭＳ Ｐゴシック" charset="-128"/>
              </a:rPr>
              <a:t> au principe d’égalité</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b="1"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b="1" dirty="0" smtClean="0">
                <a:latin typeface="+mn-lt"/>
                <a:ea typeface="ＭＳ Ｐゴシック" charset="-128"/>
                <a:cs typeface="ＭＳ Ｐゴシック" charset="-128"/>
              </a:rPr>
              <a:t> à la liberté d’entreprendre des organismes complémentaires santé privés</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b="1"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b="1" dirty="0" smtClean="0">
                <a:latin typeface="+mn-lt"/>
                <a:ea typeface="ＭＳ Ｐゴシック" charset="-128"/>
                <a:cs typeface="ＭＳ Ｐゴシック" charset="-128"/>
              </a:rPr>
              <a:t> à la liberté contractuelle des employeurs</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b="1"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b="1" dirty="0" smtClean="0">
                <a:latin typeface="+mn-lt"/>
                <a:ea typeface="ＭＳ Ｐゴシック" charset="-128"/>
                <a:cs typeface="ＭＳ Ｐゴシック" charset="-128"/>
              </a:rPr>
              <a:t> à la libre concurrence</a:t>
            </a:r>
          </a:p>
          <a:p>
            <a:pPr marL="625475" marR="0" lvl="0" indent="0" algn="l" defTabSz="914400" rtl="0" eaLnBrk="1" fontAlgn="base" latinLnBrk="0" hangingPunct="1">
              <a:lnSpc>
                <a:spcPts val="3000"/>
              </a:lnSpc>
              <a:spcBef>
                <a:spcPts val="0"/>
              </a:spcBef>
              <a:spcAft>
                <a:spcPct val="0"/>
              </a:spcAft>
              <a:buClr>
                <a:srgbClr val="6FB7D7"/>
              </a:buClr>
              <a:buSzPct val="110000"/>
              <a:buFontTx/>
              <a:buChar char="-"/>
              <a:tabLst/>
              <a:defRPr/>
            </a:pPr>
            <a:endParaRPr lang="fr-FR" sz="3000"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Tx/>
              <a:buChar char="-"/>
              <a:tabLst/>
              <a:defRPr/>
            </a:pPr>
            <a:endParaRPr lang="fr-FR" sz="3000" dirty="0" smtClean="0">
              <a:latin typeface="+mn-lt"/>
              <a:ea typeface="ＭＳ Ｐゴシック" charset="-128"/>
              <a:cs typeface="ＭＳ Ｐゴシック" charset="-128"/>
            </a:endParaRPr>
          </a:p>
        </p:txBody>
      </p:sp>
      <p:sp>
        <p:nvSpPr>
          <p:cNvPr id="18" name="Rectangle 2"/>
          <p:cNvSpPr txBox="1">
            <a:spLocks noChangeArrowheads="1"/>
          </p:cNvSpPr>
          <p:nvPr/>
        </p:nvSpPr>
        <p:spPr bwMode="auto">
          <a:xfrm>
            <a:off x="1547664" y="550069"/>
            <a:ext cx="6336704" cy="574675"/>
          </a:xfrm>
          <a:prstGeom prst="rect">
            <a:avLst/>
          </a:prstGeom>
          <a:noFill/>
          <a:ln w="9525">
            <a:noFill/>
            <a:miter lim="800000"/>
            <a:headEnd/>
            <a:tailEnd/>
          </a:ln>
        </p:spPr>
        <p:txBody>
          <a:bodyPr anchor="ctr"/>
          <a:lstStyle/>
          <a:p>
            <a:pPr eaLnBrk="0" hangingPunct="0">
              <a:lnSpc>
                <a:spcPct val="125000"/>
              </a:lnSpc>
              <a:defRPr/>
            </a:pPr>
            <a:r>
              <a:rPr lang="fr-FR" sz="3400" b="1" kern="0" dirty="0" smtClean="0">
                <a:solidFill>
                  <a:srgbClr val="2C7C9F"/>
                </a:solidFill>
                <a:ea typeface="Verdana" pitchFamily="34" charset="0"/>
                <a:cs typeface="Verdana" pitchFamily="34" charset="0"/>
              </a:rPr>
              <a:t>Alternative : l’application égalitaire de la loi</a:t>
            </a:r>
            <a:endParaRPr lang="fr-FR" sz="3400" b="1" kern="0" dirty="0">
              <a:solidFill>
                <a:srgbClr val="2C7C9F"/>
              </a:solidFill>
              <a:ea typeface="Verdana" pitchFamily="34" charset="0"/>
              <a:cs typeface="Verdana" pitchFamily="34" charset="0"/>
            </a:endParaRPr>
          </a:p>
        </p:txBody>
      </p:sp>
    </p:spTree>
    <p:extLst>
      <p:ext uri="{BB962C8B-B14F-4D97-AF65-F5344CB8AC3E}">
        <p14:creationId xmlns:p14="http://schemas.microsoft.com/office/powerpoint/2010/main" xmlns="" val="306186606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10" name="Espace réservé du numéro de diapositive 9"/>
          <p:cNvSpPr>
            <a:spLocks noGrp="1"/>
          </p:cNvSpPr>
          <p:nvPr>
            <p:ph type="sldNum" sz="quarter" idx="12"/>
          </p:nvPr>
        </p:nvSpPr>
        <p:spPr/>
        <p:txBody>
          <a:bodyPr/>
          <a:lstStyle/>
          <a:p>
            <a:pPr>
              <a:defRPr/>
            </a:pPr>
            <a:fld id="{A3933F4C-0982-4092-9567-C0E32400BA1A}" type="slidenum">
              <a:rPr lang="fr-FR" smtClean="0"/>
              <a:pPr>
                <a:defRPr/>
              </a:pPr>
              <a:t>15</a:t>
            </a:fld>
            <a:endParaRPr lang="fr-FR"/>
          </a:p>
        </p:txBody>
      </p:sp>
      <p:sp>
        <p:nvSpPr>
          <p:cNvPr id="17" name="Rectangle 3"/>
          <p:cNvSpPr txBox="1">
            <a:spLocks noChangeArrowheads="1"/>
          </p:cNvSpPr>
          <p:nvPr/>
        </p:nvSpPr>
        <p:spPr bwMode="auto">
          <a:xfrm>
            <a:off x="179512" y="692696"/>
            <a:ext cx="8640638" cy="6192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9250" marR="0" lvl="0" indent="19050" algn="l" defTabSz="914400" rtl="0" eaLnBrk="1" fontAlgn="base" latinLnBrk="0" hangingPunct="1">
              <a:lnSpc>
                <a:spcPts val="2800"/>
              </a:lnSpc>
              <a:spcBef>
                <a:spcPts val="800"/>
              </a:spcBef>
              <a:spcAft>
                <a:spcPct val="0"/>
              </a:spcAft>
              <a:buClr>
                <a:srgbClr val="6FB7D7"/>
              </a:buClr>
              <a:buSzPct val="110000"/>
              <a:buFont typeface="Wingdings 2" pitchFamily="18" charset="2"/>
              <a:buNone/>
              <a:tabLst/>
              <a:defRPr/>
            </a:pPr>
            <a:endParaRPr kumimoji="0" lang="fr-FR" sz="3000" b="1" i="0" u="none" strike="noStrike" kern="1200" cap="none" spc="0" normalizeH="0" baseline="0" noProof="0" dirty="0" smtClean="0">
              <a:ln>
                <a:noFill/>
              </a:ln>
              <a:solidFill>
                <a:srgbClr val="007DBC"/>
              </a:solidFill>
              <a:effectLst/>
              <a:uLnTx/>
              <a:uFillTx/>
              <a:latin typeface="+mn-lt"/>
              <a:ea typeface="ＭＳ Ｐゴシック" charset="-128"/>
              <a:cs typeface="ＭＳ Ｐゴシック" charset="-128"/>
            </a:endParaRPr>
          </a:p>
          <a:p>
            <a:pPr eaLnBrk="1" hangingPunct="1">
              <a:buFont typeface="Arial" pitchFamily="34" charset="0"/>
              <a:buChar char="•"/>
            </a:pPr>
            <a:endParaRPr lang="fr-FR" sz="2600" dirty="0" smtClean="0">
              <a:solidFill>
                <a:srgbClr val="000000"/>
              </a:solidFill>
              <a:latin typeface="Arial" pitchFamily="34" charset="0"/>
            </a:endParaRPr>
          </a:p>
          <a:p>
            <a:pPr marL="625475">
              <a:lnSpc>
                <a:spcPts val="3000"/>
              </a:lnSpc>
              <a:spcBef>
                <a:spcPts val="0"/>
              </a:spcBef>
              <a:buClr>
                <a:srgbClr val="6FB7D7"/>
              </a:buClr>
              <a:buSzPct val="110000"/>
              <a:defRPr/>
            </a:pPr>
            <a:r>
              <a:rPr lang="fr-FR" sz="2800" b="1" dirty="0" smtClean="0">
                <a:solidFill>
                  <a:schemeClr val="accent6"/>
                </a:solidFill>
                <a:ea typeface="ＭＳ Ｐゴシック" charset="-128"/>
                <a:cs typeface="ＭＳ Ｐゴシック" charset="-128"/>
              </a:rPr>
              <a:t>  </a:t>
            </a:r>
            <a:endParaRPr kumimoji="0" lang="fr-FR" sz="30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tabLst/>
              <a:defRPr/>
            </a:pPr>
            <a:r>
              <a:rPr lang="fr-FR" sz="3000" b="1" dirty="0" smtClean="0">
                <a:solidFill>
                  <a:schemeClr val="accent6"/>
                </a:solidFill>
                <a:latin typeface="+mn-lt"/>
                <a:ea typeface="ＭＳ Ｐゴシック" charset="-128"/>
                <a:cs typeface="ＭＳ Ｐゴシック" charset="-128"/>
              </a:rPr>
              <a:t>Une position qui se fonde sur l’avis de :</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dirty="0" smtClean="0">
                <a:latin typeface="+mn-lt"/>
                <a:ea typeface="ＭＳ Ｐゴシック" charset="-128"/>
                <a:cs typeface="ＭＳ Ｐゴシック" charset="-128"/>
              </a:rPr>
              <a:t> la mission juridique du Conseil d’Etat </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dirty="0" smtClean="0">
                <a:latin typeface="+mn-lt"/>
                <a:ea typeface="ＭＳ Ｐゴシック" charset="-128"/>
                <a:cs typeface="ＭＳ Ｐゴシック" charset="-128"/>
              </a:rPr>
              <a:t> la commission d’harmonisation du droit local </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dirty="0" smtClean="0">
                <a:latin typeface="+mn-lt"/>
                <a:ea typeface="ＭＳ Ｐゴシック" charset="-128"/>
                <a:cs typeface="ＭＳ Ｐゴシック" charset="-128"/>
              </a:rPr>
              <a:t> l’institut du Droit local</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r>
              <a:rPr lang="fr-FR" sz="3000" dirty="0" smtClean="0">
                <a:latin typeface="+mn-lt"/>
                <a:ea typeface="ＭＳ Ｐゴシック" charset="-128"/>
                <a:cs typeface="ＭＳ Ｐゴシック" charset="-128"/>
              </a:rPr>
              <a:t> un cabinet d’avocat sollicité pour expertise</a:t>
            </a: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dirty="0" smtClean="0">
              <a:latin typeface="+mn-lt"/>
              <a:ea typeface="ＭＳ Ｐゴシック" charset="-128"/>
              <a:cs typeface="ＭＳ Ｐゴシック" charset="-128"/>
            </a:endParaRPr>
          </a:p>
          <a:p>
            <a:pPr marL="625475">
              <a:lnSpc>
                <a:spcPts val="3000"/>
              </a:lnSpc>
              <a:spcBef>
                <a:spcPts val="0"/>
              </a:spcBef>
              <a:buClr>
                <a:srgbClr val="6FB7D7"/>
              </a:buClr>
              <a:buSzPct val="110000"/>
              <a:defRPr/>
            </a:pPr>
            <a:r>
              <a:rPr lang="fr-FR" sz="3000" dirty="0" smtClean="0">
                <a:latin typeface="+mj-lt"/>
                <a:ea typeface="ＭＳ Ｐゴシック" charset="-128"/>
                <a:cs typeface="ＭＳ Ｐゴシック" charset="-128"/>
              </a:rPr>
              <a:t>Des prestations similaires déjà versées par la </a:t>
            </a:r>
            <a:r>
              <a:rPr lang="fr-FR" sz="3000" b="1" dirty="0" smtClean="0">
                <a:solidFill>
                  <a:schemeClr val="accent6"/>
                </a:solidFill>
                <a:latin typeface="+mj-lt"/>
                <a:ea typeface="ＭＳ Ｐゴシック" charset="-128"/>
                <a:cs typeface="ＭＳ Ｐゴシック" charset="-128"/>
              </a:rPr>
              <a:t>Caisse d’assurance maladie des industries électriques et gazières </a:t>
            </a:r>
            <a:r>
              <a:rPr lang="fr-FR" sz="3000" dirty="0" smtClean="0">
                <a:latin typeface="+mj-lt"/>
                <a:ea typeface="ＭＳ Ｐゴシック" charset="-128"/>
                <a:cs typeface="ＭＳ Ｐゴシック" charset="-128"/>
              </a:rPr>
              <a:t>(CAMIEG)</a:t>
            </a:r>
          </a:p>
          <a:p>
            <a:pPr marL="625475">
              <a:lnSpc>
                <a:spcPts val="3000"/>
              </a:lnSpc>
              <a:spcBef>
                <a:spcPts val="0"/>
              </a:spcBef>
              <a:buClr>
                <a:srgbClr val="6FB7D7"/>
              </a:buClr>
              <a:buSzPct val="110000"/>
              <a:defRPr/>
            </a:pPr>
            <a:endParaRPr lang="fr-FR" sz="3000" dirty="0" smtClean="0">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dirty="0" smtClean="0">
              <a:latin typeface="+mn-lt"/>
              <a:ea typeface="ＭＳ Ｐゴシック" charset="-128"/>
              <a:cs typeface="ＭＳ Ｐゴシック" charset="-128"/>
            </a:endParaRPr>
          </a:p>
        </p:txBody>
      </p:sp>
      <p:sp>
        <p:nvSpPr>
          <p:cNvPr id="18" name="Rectangle 2"/>
          <p:cNvSpPr txBox="1">
            <a:spLocks noChangeArrowheads="1"/>
          </p:cNvSpPr>
          <p:nvPr/>
        </p:nvSpPr>
        <p:spPr bwMode="auto">
          <a:xfrm>
            <a:off x="1547664" y="550069"/>
            <a:ext cx="6336704" cy="574675"/>
          </a:xfrm>
          <a:prstGeom prst="rect">
            <a:avLst/>
          </a:prstGeom>
          <a:noFill/>
          <a:ln w="9525">
            <a:noFill/>
            <a:miter lim="800000"/>
            <a:headEnd/>
            <a:tailEnd/>
          </a:ln>
        </p:spPr>
        <p:txBody>
          <a:bodyPr anchor="ctr"/>
          <a:lstStyle/>
          <a:p>
            <a:pPr eaLnBrk="0" hangingPunct="0">
              <a:lnSpc>
                <a:spcPct val="125000"/>
              </a:lnSpc>
              <a:defRPr/>
            </a:pPr>
            <a:r>
              <a:rPr lang="fr-FR" sz="3400" b="1" kern="0" dirty="0" smtClean="0">
                <a:solidFill>
                  <a:srgbClr val="2C7C9F"/>
                </a:solidFill>
                <a:ea typeface="Verdana" pitchFamily="34" charset="0"/>
                <a:cs typeface="Verdana" pitchFamily="34" charset="0"/>
              </a:rPr>
              <a:t>Alternative : l’application égalitaire de la loi</a:t>
            </a:r>
            <a:endParaRPr lang="fr-FR" sz="3400" b="1" kern="0" dirty="0">
              <a:solidFill>
                <a:srgbClr val="2C7C9F"/>
              </a:solidFill>
              <a:ea typeface="Verdana" pitchFamily="34" charset="0"/>
              <a:cs typeface="Verdana" pitchFamily="34" charset="0"/>
            </a:endParaRPr>
          </a:p>
        </p:txBody>
      </p:sp>
    </p:spTree>
    <p:extLst>
      <p:ext uri="{BB962C8B-B14F-4D97-AF65-F5344CB8AC3E}">
        <p14:creationId xmlns:p14="http://schemas.microsoft.com/office/powerpoint/2010/main" xmlns="" val="306186606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10" name="Espace réservé du numéro de diapositive 9"/>
          <p:cNvSpPr>
            <a:spLocks noGrp="1"/>
          </p:cNvSpPr>
          <p:nvPr>
            <p:ph type="sldNum" sz="quarter" idx="12"/>
          </p:nvPr>
        </p:nvSpPr>
        <p:spPr/>
        <p:txBody>
          <a:bodyPr/>
          <a:lstStyle/>
          <a:p>
            <a:pPr>
              <a:defRPr/>
            </a:pPr>
            <a:fld id="{A3933F4C-0982-4092-9567-C0E32400BA1A}" type="slidenum">
              <a:rPr lang="fr-FR" smtClean="0"/>
              <a:pPr>
                <a:defRPr/>
              </a:pPr>
              <a:t>16</a:t>
            </a:fld>
            <a:endParaRPr lang="fr-FR"/>
          </a:p>
        </p:txBody>
      </p:sp>
      <p:sp>
        <p:nvSpPr>
          <p:cNvPr id="17" name="Rectangle 3"/>
          <p:cNvSpPr txBox="1">
            <a:spLocks noChangeArrowheads="1"/>
          </p:cNvSpPr>
          <p:nvPr/>
        </p:nvSpPr>
        <p:spPr bwMode="auto">
          <a:xfrm>
            <a:off x="179512" y="692696"/>
            <a:ext cx="8640638" cy="6192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9250" marR="0" lvl="0" indent="19050" algn="l" defTabSz="914400" rtl="0" eaLnBrk="1" fontAlgn="base" latinLnBrk="0" hangingPunct="1">
              <a:lnSpc>
                <a:spcPts val="2800"/>
              </a:lnSpc>
              <a:spcBef>
                <a:spcPts val="800"/>
              </a:spcBef>
              <a:spcAft>
                <a:spcPct val="0"/>
              </a:spcAft>
              <a:buClr>
                <a:srgbClr val="6FB7D7"/>
              </a:buClr>
              <a:buSzPct val="110000"/>
              <a:buFont typeface="Wingdings 2" pitchFamily="18" charset="2"/>
              <a:buNone/>
              <a:tabLst/>
              <a:defRPr/>
            </a:pPr>
            <a:endParaRPr kumimoji="0" lang="fr-FR" sz="3000" b="1" i="0" u="none" strike="noStrike" kern="1200" cap="none" spc="0" normalizeH="0" baseline="0" noProof="0" dirty="0" smtClean="0">
              <a:ln>
                <a:noFill/>
              </a:ln>
              <a:solidFill>
                <a:srgbClr val="007DBC"/>
              </a:solidFill>
              <a:effectLst/>
              <a:uLnTx/>
              <a:uFillTx/>
              <a:latin typeface="+mn-lt"/>
              <a:ea typeface="ＭＳ Ｐゴシック" charset="-128"/>
              <a:cs typeface="ＭＳ Ｐゴシック" charset="-128"/>
            </a:endParaRPr>
          </a:p>
          <a:p>
            <a:pPr eaLnBrk="1" hangingPunct="1">
              <a:buFont typeface="Arial" pitchFamily="34" charset="0"/>
              <a:buChar char="•"/>
            </a:pPr>
            <a:endParaRPr lang="fr-FR" sz="2600" dirty="0" smtClean="0">
              <a:solidFill>
                <a:srgbClr val="000000"/>
              </a:solidFill>
              <a:latin typeface="Arial" pitchFamily="34" charset="0"/>
            </a:endParaRPr>
          </a:p>
          <a:p>
            <a:pPr marL="625475">
              <a:lnSpc>
                <a:spcPts val="3000"/>
              </a:lnSpc>
              <a:spcBef>
                <a:spcPts val="0"/>
              </a:spcBef>
              <a:buClr>
                <a:srgbClr val="6FB7D7"/>
              </a:buClr>
              <a:buSzPct val="110000"/>
              <a:defRPr/>
            </a:pPr>
            <a:r>
              <a:rPr lang="fr-FR" sz="2800" b="1" dirty="0" smtClean="0">
                <a:solidFill>
                  <a:schemeClr val="accent6"/>
                </a:solidFill>
                <a:ea typeface="ＭＳ Ｐゴシック" charset="-128"/>
                <a:cs typeface="ＭＳ Ｐゴシック" charset="-128"/>
              </a:rPr>
              <a:t>  </a:t>
            </a:r>
            <a:endParaRPr kumimoji="0" lang="fr-FR" sz="30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625475" marR="0" lvl="0" indent="0" algn="ctr" defTabSz="914400" rtl="0" eaLnBrk="1" fontAlgn="base" latinLnBrk="0" hangingPunct="1">
              <a:lnSpc>
                <a:spcPts val="3000"/>
              </a:lnSpc>
              <a:spcBef>
                <a:spcPts val="0"/>
              </a:spcBef>
              <a:spcAft>
                <a:spcPct val="0"/>
              </a:spcAft>
              <a:buClr>
                <a:srgbClr val="6FB7D7"/>
              </a:buClr>
              <a:buSzPct val="110000"/>
              <a:tabLst/>
              <a:defRPr/>
            </a:pPr>
            <a:r>
              <a:rPr lang="fr-FR" sz="3000" b="1" dirty="0" smtClean="0">
                <a:solidFill>
                  <a:schemeClr val="accent6"/>
                </a:solidFill>
                <a:latin typeface="+mn-lt"/>
                <a:ea typeface="ＭＳ Ｐゴシック" charset="-128"/>
                <a:cs typeface="ＭＳ Ｐゴシック" charset="-128"/>
              </a:rPr>
              <a:t>Quel modèle de protection sociale</a:t>
            </a:r>
          </a:p>
          <a:p>
            <a:pPr marL="625475" marR="0" lvl="0" indent="0" algn="ctr" defTabSz="914400" rtl="0" eaLnBrk="1" fontAlgn="base" latinLnBrk="0" hangingPunct="1">
              <a:lnSpc>
                <a:spcPts val="3000"/>
              </a:lnSpc>
              <a:spcBef>
                <a:spcPts val="0"/>
              </a:spcBef>
              <a:spcAft>
                <a:spcPct val="0"/>
              </a:spcAft>
              <a:buClr>
                <a:srgbClr val="6FB7D7"/>
              </a:buClr>
              <a:buSzPct val="110000"/>
              <a:tabLst/>
              <a:defRPr/>
            </a:pPr>
            <a:r>
              <a:rPr lang="fr-FR" sz="3000" b="1" dirty="0" smtClean="0">
                <a:solidFill>
                  <a:schemeClr val="accent6"/>
                </a:solidFill>
                <a:latin typeface="+mn-lt"/>
                <a:ea typeface="ＭＳ Ｐゴシック" charset="-128"/>
                <a:cs typeface="ＭＳ Ｐゴシック" charset="-128"/>
              </a:rPr>
              <a:t>voulons-nous ?</a:t>
            </a:r>
            <a:endParaRPr lang="fr-FR" sz="3000" dirty="0" smtClean="0">
              <a:latin typeface="+mj-lt"/>
              <a:ea typeface="ＭＳ Ｐゴシック" charset="-128"/>
              <a:cs typeface="ＭＳ Ｐゴシック" charset="-128"/>
            </a:endParaRPr>
          </a:p>
          <a:p>
            <a:pPr marL="625475">
              <a:lnSpc>
                <a:spcPts val="3000"/>
              </a:lnSpc>
              <a:spcBef>
                <a:spcPts val="0"/>
              </a:spcBef>
              <a:buClr>
                <a:srgbClr val="6FB7D7"/>
              </a:buClr>
              <a:buSzPct val="110000"/>
              <a:defRPr/>
            </a:pPr>
            <a:endParaRPr lang="fr-FR" sz="3000" dirty="0" smtClean="0">
              <a:ea typeface="ＭＳ Ｐゴシック" charset="-128"/>
              <a:cs typeface="ＭＳ Ｐゴシック" charset="-128"/>
            </a:endParaRPr>
          </a:p>
          <a:p>
            <a:pPr marL="625475">
              <a:lnSpc>
                <a:spcPts val="3000"/>
              </a:lnSpc>
              <a:spcBef>
                <a:spcPts val="0"/>
              </a:spcBef>
              <a:buClr>
                <a:srgbClr val="6FB7D7"/>
              </a:buClr>
              <a:buSzPct val="110000"/>
              <a:defRPr/>
            </a:pPr>
            <a:r>
              <a:rPr lang="fr-FR" sz="3000" b="1" dirty="0" smtClean="0">
                <a:latin typeface="+mj-lt"/>
              </a:rPr>
              <a:t>Faisons le choix de la solidarité,</a:t>
            </a:r>
          </a:p>
          <a:p>
            <a:pPr marL="625475">
              <a:lnSpc>
                <a:spcPts val="3000"/>
              </a:lnSpc>
              <a:spcBef>
                <a:spcPts val="0"/>
              </a:spcBef>
              <a:buClr>
                <a:srgbClr val="6FB7D7"/>
              </a:buClr>
              <a:buSzPct val="110000"/>
              <a:defRPr/>
            </a:pPr>
            <a:r>
              <a:rPr lang="fr-FR" sz="3000" b="1" dirty="0" smtClean="0">
                <a:latin typeface="+mj-lt"/>
              </a:rPr>
              <a:t>en offrant à tous,</a:t>
            </a:r>
          </a:p>
          <a:p>
            <a:pPr marL="625475">
              <a:lnSpc>
                <a:spcPts val="3000"/>
              </a:lnSpc>
              <a:spcBef>
                <a:spcPts val="0"/>
              </a:spcBef>
              <a:buClr>
                <a:srgbClr val="6FB7D7"/>
              </a:buClr>
              <a:buSzPct val="110000"/>
              <a:defRPr/>
            </a:pPr>
            <a:r>
              <a:rPr lang="fr-FR" sz="3000" dirty="0" smtClean="0">
                <a:latin typeface="+mj-lt"/>
              </a:rPr>
              <a:t>célibataires ou familles, jeunes ou personnes âgées, actifs ou chômeurs,</a:t>
            </a:r>
          </a:p>
          <a:p>
            <a:pPr marL="625475">
              <a:lnSpc>
                <a:spcPts val="3000"/>
              </a:lnSpc>
              <a:spcBef>
                <a:spcPts val="0"/>
              </a:spcBef>
              <a:buClr>
                <a:srgbClr val="6FB7D7"/>
              </a:buClr>
              <a:buSzPct val="110000"/>
              <a:defRPr/>
            </a:pPr>
            <a:r>
              <a:rPr lang="fr-FR" sz="3000" b="1" dirty="0" smtClean="0">
                <a:latin typeface="+mj-lt"/>
              </a:rPr>
              <a:t>un panier de soins minimum, géré hors du champ concurrentiel. </a:t>
            </a:r>
            <a:endParaRPr lang="fr-FR" sz="3000" b="1" dirty="0" smtClean="0">
              <a:latin typeface="+mj-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dirty="0" smtClean="0">
              <a:latin typeface="+mn-lt"/>
              <a:ea typeface="ＭＳ Ｐゴシック" charset="-128"/>
              <a:cs typeface="ＭＳ Ｐゴシック" charset="-128"/>
            </a:endParaRPr>
          </a:p>
        </p:txBody>
      </p:sp>
      <p:sp>
        <p:nvSpPr>
          <p:cNvPr id="18" name="Rectangle 2"/>
          <p:cNvSpPr txBox="1">
            <a:spLocks noChangeArrowheads="1"/>
          </p:cNvSpPr>
          <p:nvPr/>
        </p:nvSpPr>
        <p:spPr bwMode="auto">
          <a:xfrm>
            <a:off x="1547664" y="550069"/>
            <a:ext cx="6336704" cy="574675"/>
          </a:xfrm>
          <a:prstGeom prst="rect">
            <a:avLst/>
          </a:prstGeom>
          <a:noFill/>
          <a:ln w="9525">
            <a:noFill/>
            <a:miter lim="800000"/>
            <a:headEnd/>
            <a:tailEnd/>
          </a:ln>
        </p:spPr>
        <p:txBody>
          <a:bodyPr anchor="ctr"/>
          <a:lstStyle/>
          <a:p>
            <a:pPr eaLnBrk="0" hangingPunct="0">
              <a:lnSpc>
                <a:spcPct val="125000"/>
              </a:lnSpc>
              <a:defRPr/>
            </a:pPr>
            <a:r>
              <a:rPr lang="fr-FR" sz="3400" b="1" kern="0" dirty="0" smtClean="0">
                <a:solidFill>
                  <a:srgbClr val="2C7C9F"/>
                </a:solidFill>
                <a:ea typeface="Verdana" pitchFamily="34" charset="0"/>
                <a:cs typeface="Verdana" pitchFamily="34" charset="0"/>
              </a:rPr>
              <a:t>Question fondamentale</a:t>
            </a:r>
            <a:endParaRPr lang="fr-FR" sz="3400" b="1" kern="0" dirty="0">
              <a:solidFill>
                <a:srgbClr val="2C7C9F"/>
              </a:solidFill>
              <a:ea typeface="Verdana" pitchFamily="34" charset="0"/>
              <a:cs typeface="Verdana" pitchFamily="34" charset="0"/>
            </a:endParaRPr>
          </a:p>
        </p:txBody>
      </p:sp>
    </p:spTree>
    <p:extLst>
      <p:ext uri="{BB962C8B-B14F-4D97-AF65-F5344CB8AC3E}">
        <p14:creationId xmlns:p14="http://schemas.microsoft.com/office/powerpoint/2010/main" xmlns="" val="306186606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03648" y="260649"/>
            <a:ext cx="7200800" cy="1152128"/>
          </a:xfrm>
        </p:spPr>
        <p:txBody>
          <a:bodyPr/>
          <a:lstStyle/>
          <a:p>
            <a:pPr algn="l" eaLnBrk="1" hangingPunct="1"/>
            <a:r>
              <a:rPr lang="fr-FR" sz="2800" b="1" dirty="0" smtClean="0">
                <a:solidFill>
                  <a:srgbClr val="2C7C9F"/>
                </a:solidFill>
                <a:latin typeface="Verdana" pitchFamily="34" charset="0"/>
                <a:ea typeface="Verdana" pitchFamily="34" charset="0"/>
                <a:cs typeface="Verdana" pitchFamily="34" charset="0"/>
              </a:rPr>
              <a:t>Les prestations remboursées par le régime local selon la catégorie de bénéficiaires</a:t>
            </a:r>
          </a:p>
        </p:txBody>
      </p:sp>
      <p:sp>
        <p:nvSpPr>
          <p:cNvPr id="27651" name="Rectangle 3"/>
          <p:cNvSpPr>
            <a:spLocks noGrp="1" noChangeArrowheads="1"/>
          </p:cNvSpPr>
          <p:nvPr>
            <p:ph idx="1"/>
          </p:nvPr>
        </p:nvSpPr>
        <p:spPr>
          <a:xfrm>
            <a:off x="827088" y="1268413"/>
            <a:ext cx="7899400" cy="4343400"/>
          </a:xfrm>
        </p:spPr>
        <p:txBody>
          <a:bodyPr/>
          <a:lstStyle/>
          <a:p>
            <a:pPr eaLnBrk="1" hangingPunct="1">
              <a:lnSpc>
                <a:spcPct val="90000"/>
              </a:lnSpc>
            </a:pPr>
            <a:endParaRPr lang="fr-FR" sz="2600" dirty="0" smtClean="0">
              <a:solidFill>
                <a:schemeClr val="tx1"/>
              </a:solidFill>
              <a:ea typeface="ＭＳ Ｐゴシック" pitchFamily="34" charset="-128"/>
            </a:endParaRPr>
          </a:p>
          <a:p>
            <a:pPr eaLnBrk="1" hangingPunct="1">
              <a:lnSpc>
                <a:spcPct val="90000"/>
              </a:lnSpc>
            </a:pPr>
            <a:endParaRPr lang="fr-FR" sz="2600" dirty="0" smtClean="0">
              <a:solidFill>
                <a:schemeClr val="tx1"/>
              </a:solidFill>
              <a:ea typeface="ＭＳ Ｐゴシック" pitchFamily="34" charset="-128"/>
            </a:endParaRPr>
          </a:p>
        </p:txBody>
      </p:sp>
      <p:pic>
        <p:nvPicPr>
          <p:cNvPr id="27652" name="Picture 10"/>
          <p:cNvPicPr>
            <a:picLocks noChangeAspect="1" noChangeArrowheads="1"/>
          </p:cNvPicPr>
          <p:nvPr/>
        </p:nvPicPr>
        <p:blipFill>
          <a:blip r:embed="rId3"/>
          <a:srcRect/>
          <a:stretch>
            <a:fillRect/>
          </a:stretch>
        </p:blipFill>
        <p:spPr bwMode="auto">
          <a:xfrm>
            <a:off x="323850" y="404813"/>
            <a:ext cx="935038" cy="639762"/>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22B8921E-4D0F-48B8-ACDC-88138B81D8E0}" type="slidenum">
              <a:rPr lang="fr-FR" smtClean="0">
                <a:solidFill>
                  <a:prstClr val="white"/>
                </a:solidFill>
              </a:rPr>
              <a:pPr>
                <a:defRPr/>
              </a:pPr>
              <a:t>17</a:t>
            </a:fld>
            <a:endParaRPr lang="fr-FR">
              <a:solidFill>
                <a:prstClr val="white"/>
              </a:solidFill>
            </a:endParaRPr>
          </a:p>
        </p:txBody>
      </p:sp>
      <p:graphicFrame>
        <p:nvGraphicFramePr>
          <p:cNvPr id="8" name="Graphique 7"/>
          <p:cNvGraphicFramePr/>
          <p:nvPr/>
        </p:nvGraphicFramePr>
        <p:xfrm>
          <a:off x="1907704" y="2060848"/>
          <a:ext cx="4320480" cy="3312368"/>
        </p:xfrm>
        <a:graphic>
          <a:graphicData uri="http://schemas.openxmlformats.org/drawingml/2006/chart">
            <c:chart xmlns:c="http://schemas.openxmlformats.org/drawingml/2006/chart" xmlns:r="http://schemas.openxmlformats.org/officeDocument/2006/relationships" r:id="rId4"/>
          </a:graphicData>
        </a:graphic>
      </p:graphicFrame>
      <p:pic>
        <p:nvPicPr>
          <p:cNvPr id="176132" name="Picture 4"/>
          <p:cNvPicPr>
            <a:picLocks noChangeAspect="1" noChangeArrowheads="1"/>
          </p:cNvPicPr>
          <p:nvPr/>
        </p:nvPicPr>
        <p:blipFill>
          <a:blip r:embed="rId5"/>
          <a:srcRect/>
          <a:stretch>
            <a:fillRect/>
          </a:stretch>
        </p:blipFill>
        <p:spPr bwMode="auto">
          <a:xfrm>
            <a:off x="4139952" y="1844825"/>
            <a:ext cx="5004048" cy="3782900"/>
          </a:xfrm>
          <a:prstGeom prst="rect">
            <a:avLst/>
          </a:prstGeom>
          <a:noFill/>
          <a:ln w="9525">
            <a:noFill/>
            <a:miter lim="800000"/>
            <a:headEnd/>
            <a:tailEnd/>
          </a:ln>
          <a:effectLst/>
        </p:spPr>
      </p:pic>
      <p:pic>
        <p:nvPicPr>
          <p:cNvPr id="176131" name="Picture 3"/>
          <p:cNvPicPr>
            <a:picLocks noChangeAspect="1" noChangeArrowheads="1"/>
          </p:cNvPicPr>
          <p:nvPr/>
        </p:nvPicPr>
        <p:blipFill>
          <a:blip r:embed="rId6"/>
          <a:srcRect/>
          <a:stretch>
            <a:fillRect/>
          </a:stretch>
        </p:blipFill>
        <p:spPr bwMode="auto">
          <a:xfrm>
            <a:off x="1" y="1844824"/>
            <a:ext cx="4860032" cy="3794745"/>
          </a:xfrm>
          <a:prstGeom prst="rect">
            <a:avLst/>
          </a:prstGeom>
          <a:noFill/>
          <a:ln w="9525">
            <a:noFill/>
            <a:miter lim="800000"/>
            <a:headEnd/>
            <a:tailEnd/>
          </a:ln>
          <a:effectLst/>
        </p:spPr>
      </p:pic>
    </p:spTree>
    <p:extLst>
      <p:ext uri="{BB962C8B-B14F-4D97-AF65-F5344CB8AC3E}">
        <p14:creationId xmlns:p14="http://schemas.microsoft.com/office/powerpoint/2010/main" xmlns="" val="2834799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03648" y="260649"/>
            <a:ext cx="7200800" cy="1152128"/>
          </a:xfrm>
        </p:spPr>
        <p:txBody>
          <a:bodyPr/>
          <a:lstStyle/>
          <a:p>
            <a:pPr algn="l" eaLnBrk="1" hangingPunct="1"/>
            <a:r>
              <a:rPr lang="fr-FR" sz="2800" b="1" dirty="0" smtClean="0">
                <a:solidFill>
                  <a:srgbClr val="2C7C9F"/>
                </a:solidFill>
                <a:latin typeface="Verdana" pitchFamily="34" charset="0"/>
                <a:ea typeface="Verdana" pitchFamily="34" charset="0"/>
                <a:cs typeface="Verdana" pitchFamily="34" charset="0"/>
              </a:rPr>
              <a:t>Les cotisations perçues par le régime local selon la catégorie de financeurs</a:t>
            </a:r>
          </a:p>
        </p:txBody>
      </p:sp>
      <p:pic>
        <p:nvPicPr>
          <p:cNvPr id="27652" name="Picture 10"/>
          <p:cNvPicPr>
            <a:picLocks noChangeAspect="1" noChangeArrowheads="1"/>
          </p:cNvPicPr>
          <p:nvPr/>
        </p:nvPicPr>
        <p:blipFill>
          <a:blip r:embed="rId3"/>
          <a:srcRect/>
          <a:stretch>
            <a:fillRect/>
          </a:stretch>
        </p:blipFill>
        <p:spPr bwMode="auto">
          <a:xfrm>
            <a:off x="323850" y="404813"/>
            <a:ext cx="935038" cy="639762"/>
          </a:xfrm>
          <a:prstGeom prst="rect">
            <a:avLst/>
          </a:prstGeom>
          <a:noFill/>
          <a:ln w="9525">
            <a:noFill/>
            <a:miter lim="800000"/>
            <a:headEnd/>
            <a:tailEnd/>
          </a:ln>
        </p:spPr>
      </p:pic>
      <p:sp>
        <p:nvSpPr>
          <p:cNvPr id="10" name="Espace réservé du numéro de diapositive 9"/>
          <p:cNvSpPr>
            <a:spLocks noGrp="1"/>
          </p:cNvSpPr>
          <p:nvPr>
            <p:ph type="sldNum" sz="quarter" idx="12"/>
          </p:nvPr>
        </p:nvSpPr>
        <p:spPr/>
        <p:txBody>
          <a:bodyPr/>
          <a:lstStyle/>
          <a:p>
            <a:pPr>
              <a:defRPr/>
            </a:pPr>
            <a:fld id="{22B8921E-4D0F-48B8-ACDC-88138B81D8E0}" type="slidenum">
              <a:rPr lang="fr-FR" smtClean="0">
                <a:solidFill>
                  <a:prstClr val="white"/>
                </a:solidFill>
              </a:rPr>
              <a:pPr>
                <a:defRPr/>
              </a:pPr>
              <a:t>18</a:t>
            </a:fld>
            <a:endParaRPr lang="fr-FR" dirty="0">
              <a:solidFill>
                <a:prstClr val="white"/>
              </a:solidFill>
            </a:endParaRPr>
          </a:p>
        </p:txBody>
      </p:sp>
      <p:pic>
        <p:nvPicPr>
          <p:cNvPr id="1039" name="Picture 15"/>
          <p:cNvPicPr>
            <a:picLocks noGrp="1" noChangeAspect="1" noChangeArrowheads="1"/>
          </p:cNvPicPr>
          <p:nvPr>
            <p:ph idx="1"/>
          </p:nvPr>
        </p:nvPicPr>
        <p:blipFill>
          <a:blip r:embed="rId4"/>
          <a:srcRect/>
          <a:stretch>
            <a:fillRect/>
          </a:stretch>
        </p:blipFill>
        <p:spPr bwMode="auto">
          <a:xfrm>
            <a:off x="-22611" y="1516342"/>
            <a:ext cx="4522603" cy="3672408"/>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a:srcRect/>
          <a:stretch>
            <a:fillRect/>
          </a:stretch>
        </p:blipFill>
        <p:spPr bwMode="auto">
          <a:xfrm>
            <a:off x="4572000" y="1520788"/>
            <a:ext cx="4572000" cy="3672408"/>
          </a:xfrm>
          <a:prstGeom prst="rect">
            <a:avLst/>
          </a:prstGeom>
          <a:noFill/>
          <a:ln w="9525">
            <a:noFill/>
            <a:miter lim="800000"/>
            <a:headEnd/>
            <a:tailEnd/>
          </a:ln>
          <a:effectLst/>
        </p:spPr>
      </p:pic>
      <p:sp>
        <p:nvSpPr>
          <p:cNvPr id="28" name="ZoneTexte 5"/>
          <p:cNvSpPr txBox="1"/>
          <p:nvPr/>
        </p:nvSpPr>
        <p:spPr>
          <a:xfrm>
            <a:off x="1115616" y="3356992"/>
            <a:ext cx="821060" cy="457200"/>
          </a:xfrm>
          <a:prstGeom prst="rect">
            <a:avLst/>
          </a:prstGeom>
          <a:solidFill>
            <a:sysClr val="window" lastClr="FFFFFF"/>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fr-FR" sz="700" u="sng" dirty="0">
                <a:solidFill>
                  <a:prstClr val="black"/>
                </a:solidFill>
              </a:rPr>
              <a:t>Taux de cotisation  </a:t>
            </a:r>
            <a:endParaRPr lang="fr-FR" sz="700" u="sng" dirty="0" smtClean="0">
              <a:solidFill>
                <a:prstClr val="black"/>
              </a:solidFill>
            </a:endParaRPr>
          </a:p>
          <a:p>
            <a:pPr algn="ctr"/>
            <a:r>
              <a:rPr lang="fr-FR" sz="700" b="1" u="sng" dirty="0" smtClean="0">
                <a:solidFill>
                  <a:prstClr val="black"/>
                </a:solidFill>
              </a:rPr>
              <a:t>1,5</a:t>
            </a:r>
            <a:r>
              <a:rPr lang="fr-FR" sz="700" b="1" u="sng" dirty="0">
                <a:solidFill>
                  <a:prstClr val="black"/>
                </a:solidFill>
              </a:rPr>
              <a:t>%</a:t>
            </a:r>
          </a:p>
        </p:txBody>
      </p:sp>
      <p:sp>
        <p:nvSpPr>
          <p:cNvPr id="29" name="ZoneTexte 5"/>
          <p:cNvSpPr txBox="1"/>
          <p:nvPr/>
        </p:nvSpPr>
        <p:spPr>
          <a:xfrm>
            <a:off x="1835696" y="4005064"/>
            <a:ext cx="1037084" cy="457200"/>
          </a:xfrm>
          <a:prstGeom prst="rect">
            <a:avLst/>
          </a:prstGeom>
          <a:solidFill>
            <a:sysClr val="window" lastClr="FFFFFF"/>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fr-FR" sz="700" u="sng" dirty="0">
                <a:solidFill>
                  <a:prstClr val="black"/>
                </a:solidFill>
              </a:rPr>
              <a:t>Taux de cotisation  </a:t>
            </a:r>
            <a:endParaRPr lang="fr-FR" sz="700" u="sng" dirty="0" smtClean="0">
              <a:solidFill>
                <a:prstClr val="black"/>
              </a:solidFill>
            </a:endParaRPr>
          </a:p>
          <a:p>
            <a:pPr algn="ctr"/>
            <a:r>
              <a:rPr lang="fr-FR" sz="700" b="1" u="sng" dirty="0" smtClean="0">
                <a:solidFill>
                  <a:prstClr val="black"/>
                </a:solidFill>
              </a:rPr>
              <a:t>1,5</a:t>
            </a:r>
            <a:r>
              <a:rPr lang="fr-FR" sz="700" b="1" u="sng" dirty="0">
                <a:solidFill>
                  <a:prstClr val="black"/>
                </a:solidFill>
              </a:rPr>
              <a:t>%</a:t>
            </a:r>
          </a:p>
        </p:txBody>
      </p:sp>
    </p:spTree>
    <p:extLst>
      <p:ext uri="{BB962C8B-B14F-4D97-AF65-F5344CB8AC3E}">
        <p14:creationId xmlns:p14="http://schemas.microsoft.com/office/powerpoint/2010/main" xmlns="" val="860918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p:cNvPicPr>
            <a:picLocks noGrp="1" noChangeAspect="1" noChangeArrowheads="1"/>
          </p:cNvPicPr>
          <p:nvPr>
            <p:ph sz="half" idx="2"/>
          </p:nvPr>
        </p:nvPicPr>
        <p:blipFill>
          <a:blip r:embed="rId3"/>
          <a:srcRect/>
          <a:stretch>
            <a:fillRect/>
          </a:stretch>
        </p:blipFill>
        <p:spPr>
          <a:xfrm>
            <a:off x="323849" y="404812"/>
            <a:ext cx="1799879" cy="1231494"/>
          </a:xfrm>
        </p:spPr>
      </p:pic>
      <p:sp>
        <p:nvSpPr>
          <p:cNvPr id="11267" name="Rectangle 6"/>
          <p:cNvSpPr>
            <a:spLocks noChangeArrowheads="1"/>
          </p:cNvSpPr>
          <p:nvPr/>
        </p:nvSpPr>
        <p:spPr bwMode="auto">
          <a:xfrm>
            <a:off x="381000" y="-507867"/>
            <a:ext cx="8458200" cy="1975926"/>
          </a:xfrm>
          <a:prstGeom prst="rect">
            <a:avLst/>
          </a:prstGeom>
          <a:noFill/>
          <a:ln w="9525">
            <a:noFill/>
            <a:miter lim="800000"/>
            <a:headEnd/>
            <a:tailEnd/>
          </a:ln>
        </p:spPr>
        <p:txBody>
          <a:bodyPr>
            <a:spAutoFit/>
          </a:bodyPr>
          <a:lstStyle/>
          <a:p>
            <a:pPr algn="r">
              <a:lnSpc>
                <a:spcPct val="90000"/>
              </a:lnSpc>
              <a:buClr>
                <a:srgbClr val="6FB7D7"/>
              </a:buClr>
            </a:pPr>
            <a:endParaRPr lang="fr-FR" sz="2400" dirty="0" smtClean="0">
              <a:solidFill>
                <a:srgbClr val="2C7C9F"/>
              </a:solidFill>
            </a:endParaRPr>
          </a:p>
          <a:p>
            <a:pPr algn="r">
              <a:lnSpc>
                <a:spcPct val="90000"/>
              </a:lnSpc>
              <a:buClr>
                <a:srgbClr val="6FB7D7"/>
              </a:buClr>
            </a:pPr>
            <a:endParaRPr lang="fr-FR" sz="2400" dirty="0" smtClean="0">
              <a:solidFill>
                <a:srgbClr val="2C7C9F"/>
              </a:solidFill>
            </a:endParaRPr>
          </a:p>
          <a:p>
            <a:pPr algn="r">
              <a:lnSpc>
                <a:spcPct val="90000"/>
              </a:lnSpc>
              <a:buClr>
                <a:srgbClr val="6FB7D7"/>
              </a:buClr>
            </a:pPr>
            <a:endParaRPr lang="fr-FR" sz="2400" dirty="0" smtClean="0">
              <a:solidFill>
                <a:srgbClr val="2C7C9F"/>
              </a:solidFill>
            </a:endParaRPr>
          </a:p>
          <a:p>
            <a:pPr algn="r">
              <a:lnSpc>
                <a:spcPct val="90000"/>
              </a:lnSpc>
              <a:buClr>
                <a:srgbClr val="6FB7D7"/>
              </a:buClr>
            </a:pPr>
            <a:endParaRPr lang="fr-FR" sz="3200" dirty="0"/>
          </a:p>
          <a:p>
            <a:pPr algn="r">
              <a:lnSpc>
                <a:spcPct val="90000"/>
              </a:lnSpc>
              <a:buClr>
                <a:srgbClr val="6FB7D7"/>
              </a:buClr>
            </a:pPr>
            <a:endParaRPr lang="fr-FR" sz="3200" dirty="0"/>
          </a:p>
        </p:txBody>
      </p:sp>
      <p:sp>
        <p:nvSpPr>
          <p:cNvPr id="11268" name="Rectangle 2"/>
          <p:cNvSpPr txBox="1">
            <a:spLocks noChangeArrowheads="1"/>
          </p:cNvSpPr>
          <p:nvPr/>
        </p:nvSpPr>
        <p:spPr bwMode="auto">
          <a:xfrm>
            <a:off x="539750" y="1700213"/>
            <a:ext cx="8226425" cy="2089150"/>
          </a:xfrm>
          <a:prstGeom prst="rect">
            <a:avLst/>
          </a:prstGeom>
          <a:noFill/>
          <a:ln w="9525">
            <a:noFill/>
            <a:miter lim="800000"/>
            <a:headEnd/>
            <a:tailEnd/>
          </a:ln>
        </p:spPr>
        <p:txBody>
          <a:bodyPr anchor="b"/>
          <a:lstStyle/>
          <a:p>
            <a:pPr algn="ctr">
              <a:buClr>
                <a:srgbClr val="6FB7D7"/>
              </a:buClr>
              <a:buSzPct val="110000"/>
              <a:buFont typeface="Wingdings 2" pitchFamily="18" charset="2"/>
              <a:buNone/>
            </a:pPr>
            <a:r>
              <a:rPr lang="fr-FR" sz="3200" b="1" dirty="0" smtClean="0"/>
              <a:t>Merci pour votre attention</a:t>
            </a:r>
            <a:endParaRPr lang="fr-FR" sz="3200" b="1" dirty="0"/>
          </a:p>
        </p:txBody>
      </p:sp>
      <p:sp>
        <p:nvSpPr>
          <p:cNvPr id="6" name="Espace réservé du numéro de diapositive 5"/>
          <p:cNvSpPr>
            <a:spLocks noGrp="1"/>
          </p:cNvSpPr>
          <p:nvPr>
            <p:ph type="sldNum" sz="quarter" idx="12"/>
          </p:nvPr>
        </p:nvSpPr>
        <p:spPr/>
        <p:txBody>
          <a:bodyPr/>
          <a:lstStyle/>
          <a:p>
            <a:pPr>
              <a:defRPr/>
            </a:pPr>
            <a:fld id="{A3933F4C-0982-4092-9567-C0E32400BA1A}" type="slidenum">
              <a:rPr lang="fr-FR" smtClean="0"/>
              <a:pPr>
                <a:defRPr/>
              </a:pPr>
              <a:t>19</a:t>
            </a:fld>
            <a:endParaRPr lang="fr-FR"/>
          </a:p>
        </p:txBody>
      </p:sp>
      <p:sp>
        <p:nvSpPr>
          <p:cNvPr id="8" name="Rectangle 7"/>
          <p:cNvSpPr>
            <a:spLocks noChangeArrowheads="1"/>
          </p:cNvSpPr>
          <p:nvPr/>
        </p:nvSpPr>
        <p:spPr bwMode="auto">
          <a:xfrm>
            <a:off x="251520" y="4509120"/>
            <a:ext cx="8458200" cy="1089529"/>
          </a:xfrm>
          <a:prstGeom prst="rect">
            <a:avLst/>
          </a:prstGeom>
          <a:noFill/>
          <a:ln w="9525">
            <a:noFill/>
            <a:miter lim="800000"/>
            <a:headEnd/>
            <a:tailEnd/>
          </a:ln>
        </p:spPr>
        <p:txBody>
          <a:bodyPr>
            <a:spAutoFit/>
          </a:bodyPr>
          <a:lstStyle/>
          <a:p>
            <a:pPr algn="r">
              <a:lnSpc>
                <a:spcPct val="90000"/>
              </a:lnSpc>
              <a:buClr>
                <a:srgbClr val="6FB7D7"/>
              </a:buClr>
            </a:pPr>
            <a:endParaRPr lang="fr-FR" sz="2400" dirty="0" smtClean="0">
              <a:solidFill>
                <a:srgbClr val="2C7C9F"/>
              </a:solidFill>
            </a:endParaRPr>
          </a:p>
          <a:p>
            <a:pPr algn="r">
              <a:lnSpc>
                <a:spcPct val="90000"/>
              </a:lnSpc>
              <a:buClr>
                <a:srgbClr val="6FB7D7"/>
              </a:buClr>
            </a:pPr>
            <a:endParaRPr lang="fr-FR" sz="2400" dirty="0" smtClean="0">
              <a:solidFill>
                <a:srgbClr val="2C7C9F"/>
              </a:solidFill>
            </a:endParaRPr>
          </a:p>
          <a:p>
            <a:pPr algn="r">
              <a:lnSpc>
                <a:spcPct val="90000"/>
              </a:lnSpc>
              <a:buClr>
                <a:srgbClr val="6FB7D7"/>
              </a:buClr>
            </a:pPr>
            <a:endParaRPr lang="fr-FR" sz="2400" dirty="0" smtClean="0">
              <a:solidFill>
                <a:srgbClr val="2C7C9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sz="half" idx="1"/>
          </p:nvPr>
        </p:nvSpPr>
        <p:spPr>
          <a:xfrm>
            <a:off x="0" y="1628800"/>
            <a:ext cx="8748713" cy="4321175"/>
          </a:xfrm>
        </p:spPr>
        <p:txBody>
          <a:bodyPr/>
          <a:lstStyle/>
          <a:p>
            <a:pPr algn="ctr" eaLnBrk="1" hangingPunct="1">
              <a:buFont typeface="Wingdings" pitchFamily="2" charset="2"/>
              <a:buNone/>
              <a:defRPr/>
            </a:pPr>
            <a:endParaRPr lang="fr-FR" sz="1000" dirty="0" smtClean="0">
              <a:solidFill>
                <a:srgbClr val="FF0000"/>
              </a:solidFill>
            </a:endParaRPr>
          </a:p>
          <a:p>
            <a:pPr marL="625475" indent="0" eaLnBrk="1" hangingPunct="1">
              <a:lnSpc>
                <a:spcPts val="3000"/>
              </a:lnSpc>
              <a:spcBef>
                <a:spcPts val="0"/>
              </a:spcBef>
              <a:buFont typeface="Arial" pitchFamily="34" charset="0"/>
              <a:buChar char="•"/>
              <a:defRPr/>
            </a:pPr>
            <a:r>
              <a:rPr lang="fr-FR" sz="3000" dirty="0" smtClean="0">
                <a:solidFill>
                  <a:schemeClr val="tx1"/>
                </a:solidFill>
              </a:rPr>
              <a:t> </a:t>
            </a:r>
            <a:r>
              <a:rPr lang="fr-FR" sz="3000" b="1" dirty="0" smtClean="0">
                <a:solidFill>
                  <a:schemeClr val="tx1"/>
                </a:solidFill>
              </a:rPr>
              <a:t>Héritage de l’</a:t>
            </a:r>
            <a:r>
              <a:rPr lang="fr-FR" sz="3000" b="1" dirty="0" smtClean="0">
                <a:solidFill>
                  <a:schemeClr val="accent6"/>
                </a:solidFill>
              </a:rPr>
              <a:t>Histoire,</a:t>
            </a:r>
            <a:r>
              <a:rPr lang="fr-FR" sz="3000" b="1" dirty="0" smtClean="0">
                <a:solidFill>
                  <a:schemeClr val="tx1"/>
                </a:solidFill>
              </a:rPr>
              <a:t> ancrage </a:t>
            </a:r>
            <a:r>
              <a:rPr lang="fr-FR" sz="3000" b="1" dirty="0" smtClean="0">
                <a:solidFill>
                  <a:schemeClr val="accent6"/>
                </a:solidFill>
              </a:rPr>
              <a:t>culturel</a:t>
            </a:r>
          </a:p>
          <a:p>
            <a:pPr marL="625475" indent="0" eaLnBrk="1" hangingPunct="1">
              <a:lnSpc>
                <a:spcPts val="3000"/>
              </a:lnSpc>
              <a:spcBef>
                <a:spcPts val="0"/>
              </a:spcBef>
              <a:buFont typeface="Arial" pitchFamily="34" charset="0"/>
              <a:buChar char="•"/>
              <a:defRPr/>
            </a:pPr>
            <a:endParaRPr lang="fr-FR" sz="3000" b="1" dirty="0" smtClean="0">
              <a:solidFill>
                <a:schemeClr val="accent6"/>
              </a:solidFill>
            </a:endParaRPr>
          </a:p>
          <a:p>
            <a:pPr marL="625475" indent="0" eaLnBrk="1" hangingPunct="1">
              <a:lnSpc>
                <a:spcPts val="3000"/>
              </a:lnSpc>
              <a:spcBef>
                <a:spcPts val="0"/>
              </a:spcBef>
              <a:buNone/>
              <a:defRPr/>
            </a:pPr>
            <a:r>
              <a:rPr lang="fr-FR" sz="3000" dirty="0" smtClean="0">
                <a:solidFill>
                  <a:schemeClr val="bg2">
                    <a:lumMod val="75000"/>
                  </a:schemeClr>
                </a:solidFill>
                <a:sym typeface="Wingdings" pitchFamily="2" charset="2"/>
              </a:rPr>
              <a:t> </a:t>
            </a:r>
            <a:r>
              <a:rPr lang="fr-FR" sz="3000" dirty="0" smtClean="0">
                <a:solidFill>
                  <a:schemeClr val="tx1"/>
                </a:solidFill>
              </a:rPr>
              <a:t>Fort attachement de la population</a:t>
            </a:r>
          </a:p>
          <a:p>
            <a:pPr marL="625475" indent="0" eaLnBrk="1" hangingPunct="1">
              <a:lnSpc>
                <a:spcPts val="3000"/>
              </a:lnSpc>
              <a:spcBef>
                <a:spcPts val="0"/>
              </a:spcBef>
              <a:buFont typeface="Arial" pitchFamily="34" charset="0"/>
              <a:buChar char="•"/>
              <a:defRPr/>
            </a:pPr>
            <a:endParaRPr lang="fr-FR" sz="3000" b="1" dirty="0" smtClean="0">
              <a:solidFill>
                <a:schemeClr val="tx1"/>
              </a:solidFill>
            </a:endParaRPr>
          </a:p>
          <a:p>
            <a:pPr marL="625475" indent="0" eaLnBrk="1" hangingPunct="1">
              <a:lnSpc>
                <a:spcPts val="3000"/>
              </a:lnSpc>
              <a:spcBef>
                <a:spcPts val="0"/>
              </a:spcBef>
              <a:buFont typeface="Arial" pitchFamily="34" charset="0"/>
              <a:buChar char="•"/>
              <a:defRPr/>
            </a:pPr>
            <a:endParaRPr lang="fr-FR" sz="3000" b="1" dirty="0" smtClean="0">
              <a:solidFill>
                <a:schemeClr val="tx1"/>
              </a:solidFill>
            </a:endParaRPr>
          </a:p>
          <a:p>
            <a:pPr marL="625475" indent="0" eaLnBrk="1" hangingPunct="1">
              <a:lnSpc>
                <a:spcPts val="3000"/>
              </a:lnSpc>
              <a:spcBef>
                <a:spcPts val="0"/>
              </a:spcBef>
              <a:buFont typeface="Arial" pitchFamily="34" charset="0"/>
              <a:buChar char="•"/>
              <a:defRPr/>
            </a:pPr>
            <a:r>
              <a:rPr lang="fr-FR" sz="3000" b="1" dirty="0" smtClean="0">
                <a:solidFill>
                  <a:schemeClr val="tx1"/>
                </a:solidFill>
              </a:rPr>
              <a:t> Prolongement du régime général, d’où :</a:t>
            </a:r>
          </a:p>
          <a:p>
            <a:pPr marL="625475" indent="0" eaLnBrk="1" hangingPunct="1">
              <a:lnSpc>
                <a:spcPts val="3000"/>
              </a:lnSpc>
              <a:spcBef>
                <a:spcPts val="0"/>
              </a:spcBef>
              <a:buFont typeface="Arial" pitchFamily="34" charset="0"/>
              <a:buChar char="•"/>
              <a:defRPr/>
            </a:pPr>
            <a:endParaRPr lang="fr-FR" sz="3000" dirty="0" smtClean="0">
              <a:solidFill>
                <a:schemeClr val="accent6"/>
              </a:solidFill>
            </a:endParaRPr>
          </a:p>
          <a:p>
            <a:pPr marL="625475" indent="0" eaLnBrk="1" hangingPunct="1">
              <a:lnSpc>
                <a:spcPts val="3000"/>
              </a:lnSpc>
              <a:spcBef>
                <a:spcPts val="0"/>
              </a:spcBef>
              <a:buFont typeface="Wingdings"/>
              <a:buChar char="à"/>
              <a:defRPr/>
            </a:pPr>
            <a:r>
              <a:rPr lang="fr-FR" sz="3000" dirty="0" smtClean="0">
                <a:solidFill>
                  <a:schemeClr val="tx1"/>
                </a:solidFill>
              </a:rPr>
              <a:t> des remboursements complémentaires</a:t>
            </a:r>
          </a:p>
          <a:p>
            <a:pPr marL="625475" indent="0" eaLnBrk="1" hangingPunct="1">
              <a:lnSpc>
                <a:spcPts val="3000"/>
              </a:lnSpc>
              <a:spcBef>
                <a:spcPts val="0"/>
              </a:spcBef>
              <a:buFont typeface="Wingdings"/>
              <a:buChar char="à"/>
              <a:defRPr/>
            </a:pPr>
            <a:r>
              <a:rPr lang="fr-FR" sz="3000" dirty="0" smtClean="0">
                <a:solidFill>
                  <a:schemeClr val="tx1"/>
                </a:solidFill>
              </a:rPr>
              <a:t> plus de solidarité (régime obligatoire)</a:t>
            </a:r>
          </a:p>
          <a:p>
            <a:pPr marL="625475" indent="0" eaLnBrk="1" hangingPunct="1">
              <a:lnSpc>
                <a:spcPts val="3000"/>
              </a:lnSpc>
              <a:spcBef>
                <a:spcPts val="0"/>
              </a:spcBef>
              <a:buFont typeface="Wingdings"/>
              <a:buChar char="à"/>
              <a:defRPr/>
            </a:pPr>
            <a:r>
              <a:rPr lang="fr-FR" sz="3000" dirty="0" smtClean="0">
                <a:solidFill>
                  <a:schemeClr val="tx1"/>
                </a:solidFill>
              </a:rPr>
              <a:t> des coûts de fonctionnement réduits</a:t>
            </a:r>
          </a:p>
          <a:p>
            <a:pPr marL="625475" indent="0" eaLnBrk="1" hangingPunct="1">
              <a:lnSpc>
                <a:spcPts val="3000"/>
              </a:lnSpc>
              <a:spcBef>
                <a:spcPts val="600"/>
              </a:spcBef>
              <a:buFont typeface="Arial" pitchFamily="34" charset="0"/>
              <a:buChar char="•"/>
              <a:defRPr/>
            </a:pPr>
            <a:endParaRPr lang="fr-FR" sz="3000" dirty="0" smtClean="0">
              <a:solidFill>
                <a:schemeClr val="tx1"/>
              </a:solidFill>
            </a:endParaRPr>
          </a:p>
          <a:p>
            <a:pPr marL="625475" indent="0" eaLnBrk="1" hangingPunct="1">
              <a:lnSpc>
                <a:spcPts val="3000"/>
              </a:lnSpc>
              <a:spcBef>
                <a:spcPts val="600"/>
              </a:spcBef>
              <a:buNone/>
              <a:defRPr/>
            </a:pPr>
            <a:endParaRPr lang="fr-FR" sz="3200" dirty="0" smtClean="0">
              <a:solidFill>
                <a:schemeClr val="tx1"/>
              </a:solidFill>
            </a:endParaRPr>
          </a:p>
          <a:p>
            <a:pPr eaLnBrk="1" hangingPunct="1">
              <a:lnSpc>
                <a:spcPct val="80000"/>
              </a:lnSpc>
              <a:buFont typeface="Arial" pitchFamily="34" charset="0"/>
              <a:buChar char="•"/>
              <a:defRPr/>
            </a:pPr>
            <a:endParaRPr lang="fr-FR" sz="3500" b="1" dirty="0" smtClean="0">
              <a:solidFill>
                <a:srgbClr val="000000"/>
              </a:solidFill>
            </a:endParaRPr>
          </a:p>
        </p:txBody>
      </p:sp>
      <p:sp>
        <p:nvSpPr>
          <p:cNvPr id="14" name="Rectangle 2"/>
          <p:cNvSpPr txBox="1">
            <a:spLocks noChangeArrowheads="1"/>
          </p:cNvSpPr>
          <p:nvPr/>
        </p:nvSpPr>
        <p:spPr bwMode="auto">
          <a:xfrm>
            <a:off x="1547664" y="550069"/>
            <a:ext cx="6840760" cy="574675"/>
          </a:xfrm>
          <a:prstGeom prst="rect">
            <a:avLst/>
          </a:prstGeom>
          <a:noFill/>
          <a:ln w="9525">
            <a:noFill/>
            <a:miter lim="800000"/>
            <a:headEnd/>
            <a:tailEnd/>
          </a:ln>
        </p:spPr>
        <p:txBody>
          <a:bodyPr anchor="ctr"/>
          <a:lstStyle/>
          <a:p>
            <a:pPr eaLnBrk="0" hangingPunct="0">
              <a:lnSpc>
                <a:spcPct val="125000"/>
              </a:lnSpc>
              <a:defRPr/>
            </a:pPr>
            <a:r>
              <a:rPr lang="fr-FR" sz="3400" b="1" kern="0" dirty="0" smtClean="0">
                <a:solidFill>
                  <a:srgbClr val="2C7C9F"/>
                </a:solidFill>
                <a:ea typeface="Verdana" pitchFamily="34" charset="0"/>
                <a:cs typeface="Verdana" pitchFamily="34" charset="0"/>
              </a:rPr>
              <a:t>Un régime incomparable</a:t>
            </a:r>
            <a:endParaRPr lang="fr-FR" sz="3400" b="1" kern="0" dirty="0">
              <a:solidFill>
                <a:srgbClr val="C00000"/>
              </a:solidFill>
              <a:ea typeface="Verdana" pitchFamily="34" charset="0"/>
              <a:cs typeface="Verdana" pitchFamily="34" charset="0"/>
            </a:endParaRPr>
          </a:p>
        </p:txBody>
      </p:sp>
      <p:pic>
        <p:nvPicPr>
          <p:cNvPr id="50196" name="Picture 10"/>
          <p:cNvPicPr>
            <a:picLocks noChangeAspect="1" noChangeArrowheads="1"/>
          </p:cNvPicPr>
          <p:nvPr/>
        </p:nvPicPr>
        <p:blipFill>
          <a:blip r:embed="rId3"/>
          <a:srcRect/>
          <a:stretch>
            <a:fillRect/>
          </a:stretch>
        </p:blipFill>
        <p:spPr bwMode="auto">
          <a:xfrm>
            <a:off x="323850" y="404813"/>
            <a:ext cx="935038" cy="639762"/>
          </a:xfrm>
          <a:prstGeom prst="rect">
            <a:avLst/>
          </a:prstGeom>
          <a:noFill/>
          <a:ln w="9525">
            <a:noFill/>
            <a:miter lim="800000"/>
            <a:headEnd/>
            <a:tailEnd/>
          </a:ln>
        </p:spPr>
      </p:pic>
      <p:sp>
        <p:nvSpPr>
          <p:cNvPr id="16" name="Espace réservé du numéro de diapositive 15"/>
          <p:cNvSpPr>
            <a:spLocks noGrp="1"/>
          </p:cNvSpPr>
          <p:nvPr>
            <p:ph type="sldNum" sz="quarter" idx="12"/>
          </p:nvPr>
        </p:nvSpPr>
        <p:spPr/>
        <p:txBody>
          <a:bodyPr/>
          <a:lstStyle/>
          <a:p>
            <a:pPr>
              <a:defRPr/>
            </a:pPr>
            <a:fld id="{A3933F4C-0982-4092-9567-C0E32400BA1A}" type="slidenum">
              <a:rPr lang="fr-FR" smtClean="0"/>
              <a:pPr>
                <a:defRPr/>
              </a:pPr>
              <a:t>2</a:t>
            </a:fld>
            <a:endParaRPr lang="fr-F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31912" y="692150"/>
            <a:ext cx="7812087" cy="692150"/>
          </a:xfrm>
        </p:spPr>
        <p:txBody>
          <a:bodyPr/>
          <a:lstStyle/>
          <a:p>
            <a:pPr algn="l" eaLnBrk="1" hangingPunct="1"/>
            <a:r>
              <a:rPr lang="fr-FR" sz="3300" b="1" dirty="0" smtClean="0">
                <a:latin typeface="Verdana" pitchFamily="34" charset="0"/>
                <a:ea typeface="ＭＳ Ｐゴシック" pitchFamily="34" charset="-128"/>
              </a:rPr>
              <a:t>Des prestations plus favorables</a:t>
            </a:r>
          </a:p>
        </p:txBody>
      </p:sp>
      <p:sp>
        <p:nvSpPr>
          <p:cNvPr id="14339" name="Rectangle 3"/>
          <p:cNvSpPr>
            <a:spLocks noGrp="1" noChangeArrowheads="1"/>
          </p:cNvSpPr>
          <p:nvPr>
            <p:ph type="body" sz="half" idx="1"/>
          </p:nvPr>
        </p:nvSpPr>
        <p:spPr>
          <a:xfrm>
            <a:off x="755576" y="1773238"/>
            <a:ext cx="8388424" cy="4497387"/>
          </a:xfrm>
        </p:spPr>
        <p:txBody>
          <a:bodyPr/>
          <a:lstStyle/>
          <a:p>
            <a:pPr marL="0" indent="0" eaLnBrk="1" hangingPunct="1">
              <a:lnSpc>
                <a:spcPct val="80000"/>
              </a:lnSpc>
              <a:buFont typeface="Wingdings" pitchFamily="2" charset="2"/>
              <a:buNone/>
            </a:pPr>
            <a:r>
              <a:rPr lang="fr-FR" sz="3000" b="1" dirty="0" smtClean="0">
                <a:solidFill>
                  <a:schemeClr val="tx1"/>
                </a:solidFill>
                <a:ea typeface="ＭＳ Ｐゴシック" pitchFamily="34" charset="-128"/>
              </a:rPr>
              <a:t>Une couverture </a:t>
            </a:r>
            <a:r>
              <a:rPr lang="fr-FR" sz="3000" b="1" dirty="0" smtClean="0">
                <a:solidFill>
                  <a:schemeClr val="accent6"/>
                </a:solidFill>
                <a:ea typeface="ＭＳ Ｐゴシック" pitchFamily="34" charset="-128"/>
              </a:rPr>
              <a:t>complémentaire</a:t>
            </a:r>
            <a:r>
              <a:rPr lang="fr-FR" sz="3000" b="1" dirty="0" smtClean="0">
                <a:solidFill>
                  <a:schemeClr val="tx1"/>
                </a:solidFill>
                <a:ea typeface="ＭＳ Ｐゴシック" pitchFamily="34" charset="-128"/>
              </a:rPr>
              <a:t> </a:t>
            </a:r>
            <a:r>
              <a:rPr lang="fr-FR" sz="3000" dirty="0" smtClean="0">
                <a:solidFill>
                  <a:schemeClr val="tx1"/>
                </a:solidFill>
                <a:ea typeface="ＭＳ Ｐゴシック" pitchFamily="34" charset="-128"/>
              </a:rPr>
              <a:t>:</a:t>
            </a:r>
          </a:p>
          <a:p>
            <a:pPr marL="0" indent="0" eaLnBrk="1" hangingPunct="1">
              <a:lnSpc>
                <a:spcPct val="80000"/>
              </a:lnSpc>
              <a:buNone/>
            </a:pPr>
            <a:r>
              <a:rPr lang="fr-FR" sz="2600" dirty="0" smtClean="0">
                <a:solidFill>
                  <a:schemeClr val="tx1"/>
                </a:solidFill>
                <a:ea typeface="ＭＳ Ｐゴシック" pitchFamily="34" charset="-128"/>
              </a:rPr>
              <a:t>- des prestations qui allègent le reste à charge ainsi que le forfait hospitalier (18€ par jour)</a:t>
            </a:r>
          </a:p>
          <a:p>
            <a:pPr marL="0" indent="0" eaLnBrk="1" hangingPunct="1">
              <a:lnSpc>
                <a:spcPct val="80000"/>
              </a:lnSpc>
              <a:buNone/>
            </a:pPr>
            <a:r>
              <a:rPr lang="fr-FR" sz="2600" dirty="0" smtClean="0">
                <a:solidFill>
                  <a:schemeClr val="tx1"/>
                </a:solidFill>
                <a:ea typeface="ＭＳ Ｐゴシック" pitchFamily="34" charset="-128"/>
              </a:rPr>
              <a:t>- dans la limite des tarifs de la Sécurité sociale</a:t>
            </a:r>
          </a:p>
          <a:p>
            <a:pPr marL="0" indent="0" eaLnBrk="1" hangingPunct="1">
              <a:lnSpc>
                <a:spcPct val="80000"/>
              </a:lnSpc>
              <a:buFontTx/>
              <a:buChar char="-"/>
            </a:pPr>
            <a:endParaRPr lang="fr-FR" sz="2600" dirty="0" smtClean="0">
              <a:solidFill>
                <a:schemeClr val="tx1"/>
              </a:solidFill>
              <a:ea typeface="ＭＳ Ｐゴシック" pitchFamily="34" charset="-128"/>
            </a:endParaRPr>
          </a:p>
          <a:p>
            <a:pPr marL="0" indent="0" eaLnBrk="1" hangingPunct="1">
              <a:lnSpc>
                <a:spcPct val="80000"/>
              </a:lnSpc>
              <a:buNone/>
            </a:pPr>
            <a:r>
              <a:rPr lang="fr-FR" sz="2600" i="1" dirty="0" smtClean="0">
                <a:solidFill>
                  <a:schemeClr val="tx1"/>
                </a:solidFill>
                <a:ea typeface="ＭＳ Ｐゴシック" pitchFamily="34" charset="-128"/>
              </a:rPr>
              <a:t>Ex : pour une consultation d’un généraliste à 23€ :</a:t>
            </a:r>
          </a:p>
          <a:p>
            <a:pPr marL="0" indent="0" eaLnBrk="1" hangingPunct="1">
              <a:lnSpc>
                <a:spcPct val="80000"/>
              </a:lnSpc>
              <a:buNone/>
            </a:pPr>
            <a:r>
              <a:rPr lang="fr-FR" sz="2600" i="1" dirty="0" smtClean="0">
                <a:solidFill>
                  <a:schemeClr val="tx1"/>
                </a:solidFill>
                <a:ea typeface="ＭＳ Ｐゴシック" pitchFamily="34" charset="-128"/>
              </a:rPr>
              <a:t>Le Régime général rembourse 70% = 16,10€*</a:t>
            </a:r>
          </a:p>
          <a:p>
            <a:pPr marL="0" indent="0" eaLnBrk="1" hangingPunct="1">
              <a:lnSpc>
                <a:spcPct val="80000"/>
              </a:lnSpc>
              <a:buNone/>
            </a:pPr>
            <a:r>
              <a:rPr lang="fr-FR" sz="2600" i="1" dirty="0" smtClean="0">
                <a:solidFill>
                  <a:schemeClr val="tx1"/>
                </a:solidFill>
                <a:ea typeface="ＭＳ Ｐゴシック" pitchFamily="34" charset="-128"/>
              </a:rPr>
              <a:t>Le Régime local rembourse 20% = 4,60€</a:t>
            </a:r>
          </a:p>
          <a:p>
            <a:pPr marL="0" indent="0" eaLnBrk="1" hangingPunct="1">
              <a:lnSpc>
                <a:spcPct val="80000"/>
              </a:lnSpc>
              <a:buNone/>
            </a:pPr>
            <a:r>
              <a:rPr lang="fr-FR" sz="2000" i="1" dirty="0" smtClean="0">
                <a:solidFill>
                  <a:schemeClr val="bg1"/>
                </a:solidFill>
                <a:ea typeface="ＭＳ Ｐゴシック" pitchFamily="34" charset="-128"/>
              </a:rPr>
              <a:t>* Dont on retire 1€ de participation forfaitaire</a:t>
            </a:r>
          </a:p>
        </p:txBody>
      </p:sp>
      <p:pic>
        <p:nvPicPr>
          <p:cNvPr id="14340" name="Picture 10"/>
          <p:cNvPicPr>
            <a:picLocks noChangeAspect="1" noChangeArrowheads="1"/>
          </p:cNvPicPr>
          <p:nvPr/>
        </p:nvPicPr>
        <p:blipFill>
          <a:blip r:embed="rId3"/>
          <a:srcRect/>
          <a:stretch>
            <a:fillRect/>
          </a:stretch>
        </p:blipFill>
        <p:spPr bwMode="auto">
          <a:xfrm>
            <a:off x="323850" y="404813"/>
            <a:ext cx="935038" cy="639762"/>
          </a:xfrm>
          <a:prstGeom prst="rect">
            <a:avLst/>
          </a:prstGeom>
          <a:noFill/>
          <a:ln w="9525">
            <a:noFill/>
            <a:miter lim="800000"/>
            <a:headEnd/>
            <a:tailEnd/>
          </a:ln>
        </p:spPr>
      </p:pic>
      <p:sp>
        <p:nvSpPr>
          <p:cNvPr id="6" name="Espace réservé du numéro de diapositive 5"/>
          <p:cNvSpPr>
            <a:spLocks noGrp="1"/>
          </p:cNvSpPr>
          <p:nvPr>
            <p:ph type="sldNum" sz="quarter" idx="12"/>
          </p:nvPr>
        </p:nvSpPr>
        <p:spPr/>
        <p:txBody>
          <a:bodyPr/>
          <a:lstStyle/>
          <a:p>
            <a:pPr>
              <a:defRPr/>
            </a:pPr>
            <a:fld id="{A3933F4C-0982-4092-9567-C0E32400BA1A}" type="slidenum">
              <a:rPr lang="fr-FR" smtClean="0"/>
              <a:pPr>
                <a:defRPr/>
              </a:pPr>
              <a:t>3</a:t>
            </a:fld>
            <a:endParaRPr lang="fr-FR" dirty="0"/>
          </a:p>
        </p:txBody>
      </p:sp>
      <p:sp>
        <p:nvSpPr>
          <p:cNvPr id="7" name="Accolade fermante 6"/>
          <p:cNvSpPr/>
          <p:nvPr/>
        </p:nvSpPr>
        <p:spPr>
          <a:xfrm>
            <a:off x="7524328" y="4869160"/>
            <a:ext cx="432048" cy="108012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sp>
        <p:nvSpPr>
          <p:cNvPr id="8" name="ZoneTexte 7"/>
          <p:cNvSpPr txBox="1"/>
          <p:nvPr/>
        </p:nvSpPr>
        <p:spPr>
          <a:xfrm>
            <a:off x="7956376" y="5157192"/>
            <a:ext cx="1207382" cy="492443"/>
          </a:xfrm>
          <a:prstGeom prst="rect">
            <a:avLst/>
          </a:prstGeom>
          <a:noFill/>
        </p:spPr>
        <p:txBody>
          <a:bodyPr wrap="none" rtlCol="0">
            <a:spAutoFit/>
          </a:bodyPr>
          <a:lstStyle/>
          <a:p>
            <a:r>
              <a:rPr lang="fr-FR" sz="2600" i="1" dirty="0" smtClean="0">
                <a:latin typeface="+mj-lt"/>
              </a:rPr>
              <a:t>20,70€</a:t>
            </a:r>
            <a:endParaRPr lang="fr-FR" sz="2600" i="1"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sz="half" idx="1"/>
          </p:nvPr>
        </p:nvSpPr>
        <p:spPr>
          <a:xfrm>
            <a:off x="755576" y="1700808"/>
            <a:ext cx="8007424" cy="4824413"/>
          </a:xfrm>
        </p:spPr>
        <p:txBody>
          <a:bodyPr/>
          <a:lstStyle/>
          <a:p>
            <a:pPr marL="0" indent="0" algn="ctr" eaLnBrk="1" hangingPunct="1">
              <a:spcBef>
                <a:spcPts val="1800"/>
              </a:spcBef>
              <a:buNone/>
            </a:pPr>
            <a:r>
              <a:rPr lang="fr-FR" sz="3000" b="1" dirty="0" smtClean="0">
                <a:solidFill>
                  <a:srgbClr val="000000"/>
                </a:solidFill>
                <a:ea typeface="ＭＳ Ｐゴシック" pitchFamily="34" charset="-128"/>
              </a:rPr>
              <a:t>1,1 million de </a:t>
            </a:r>
            <a:r>
              <a:rPr lang="fr-FR" sz="3000" b="1" dirty="0" smtClean="0">
                <a:solidFill>
                  <a:schemeClr val="accent6"/>
                </a:solidFill>
                <a:ea typeface="ＭＳ Ｐゴシック" pitchFamily="34" charset="-128"/>
              </a:rPr>
              <a:t>salariés et chômeurs</a:t>
            </a:r>
            <a:endParaRPr lang="fr-FR" sz="3000" b="1" dirty="0" smtClean="0">
              <a:solidFill>
                <a:srgbClr val="000000"/>
              </a:solidFill>
              <a:ea typeface="ＭＳ Ｐゴシック" pitchFamily="34" charset="-128"/>
            </a:endParaRPr>
          </a:p>
          <a:p>
            <a:pPr marL="0" indent="0" algn="ctr" eaLnBrk="1" hangingPunct="1">
              <a:spcBef>
                <a:spcPts val="1800"/>
              </a:spcBef>
              <a:buNone/>
            </a:pPr>
            <a:r>
              <a:rPr lang="fr-FR" sz="3000" b="1" dirty="0" smtClean="0">
                <a:solidFill>
                  <a:srgbClr val="000000"/>
                </a:solidFill>
                <a:ea typeface="ＭＳ Ｐゴシック" pitchFamily="34" charset="-128"/>
              </a:rPr>
              <a:t>26 400 </a:t>
            </a:r>
            <a:r>
              <a:rPr lang="fr-FR" sz="3000" b="1" dirty="0" smtClean="0">
                <a:solidFill>
                  <a:schemeClr val="accent6"/>
                </a:solidFill>
                <a:ea typeface="ＭＳ Ｐゴシック" pitchFamily="34" charset="-128"/>
              </a:rPr>
              <a:t>invalides</a:t>
            </a:r>
          </a:p>
          <a:p>
            <a:pPr marL="0" indent="0" algn="ctr" eaLnBrk="1" hangingPunct="1">
              <a:spcBef>
                <a:spcPts val="1800"/>
              </a:spcBef>
              <a:buNone/>
            </a:pPr>
            <a:r>
              <a:rPr lang="fr-FR" sz="3000" b="1" dirty="0" smtClean="0">
                <a:solidFill>
                  <a:srgbClr val="000000"/>
                </a:solidFill>
                <a:ea typeface="ＭＳ Ｐゴシック" pitchFamily="34" charset="-128"/>
              </a:rPr>
              <a:t>404 000 </a:t>
            </a:r>
            <a:r>
              <a:rPr lang="fr-FR" sz="3000" b="1" dirty="0" smtClean="0">
                <a:solidFill>
                  <a:schemeClr val="accent6"/>
                </a:solidFill>
                <a:ea typeface="ＭＳ Ｐゴシック" pitchFamily="34" charset="-128"/>
              </a:rPr>
              <a:t>retraités</a:t>
            </a:r>
            <a:endParaRPr lang="fr-FR" sz="3000" b="1" dirty="0" smtClean="0">
              <a:solidFill>
                <a:schemeClr val="tx1"/>
              </a:solidFill>
              <a:ea typeface="ＭＳ Ｐゴシック" pitchFamily="34" charset="-128"/>
            </a:endParaRPr>
          </a:p>
          <a:p>
            <a:pPr marL="0" indent="0" algn="ctr" eaLnBrk="1" hangingPunct="1">
              <a:spcBef>
                <a:spcPts val="1800"/>
              </a:spcBef>
              <a:buNone/>
            </a:pPr>
            <a:r>
              <a:rPr lang="fr-FR" sz="3000" b="1" dirty="0" smtClean="0">
                <a:solidFill>
                  <a:srgbClr val="000000"/>
                </a:solidFill>
                <a:ea typeface="ＭＳ Ｐゴシック" pitchFamily="34" charset="-128"/>
              </a:rPr>
              <a:t>622 000 </a:t>
            </a:r>
            <a:r>
              <a:rPr lang="fr-FR" sz="3000" b="1" dirty="0" smtClean="0">
                <a:solidFill>
                  <a:schemeClr val="accent6"/>
                </a:solidFill>
                <a:ea typeface="ＭＳ Ｐゴシック" pitchFamily="34" charset="-128"/>
              </a:rPr>
              <a:t>ayants-droit </a:t>
            </a:r>
            <a:r>
              <a:rPr lang="fr-FR" sz="3000" dirty="0" smtClean="0">
                <a:solidFill>
                  <a:schemeClr val="tx1"/>
                </a:solidFill>
                <a:ea typeface="ＭＳ Ｐゴシック" pitchFamily="34" charset="-128"/>
              </a:rPr>
              <a:t>(29% des bénéficiaires)</a:t>
            </a:r>
          </a:p>
          <a:p>
            <a:pPr marL="0" indent="0" algn="ctr" eaLnBrk="1" hangingPunct="1">
              <a:spcBef>
                <a:spcPts val="1800"/>
              </a:spcBef>
            </a:pPr>
            <a:endParaRPr lang="fr-FR" dirty="0" smtClean="0">
              <a:solidFill>
                <a:schemeClr val="tx1"/>
              </a:solidFill>
              <a:ea typeface="ＭＳ Ｐゴシック" pitchFamily="34" charset="-128"/>
            </a:endParaRPr>
          </a:p>
          <a:p>
            <a:pPr marL="0" indent="0" eaLnBrk="1" hangingPunct="1">
              <a:spcBef>
                <a:spcPts val="1800"/>
              </a:spcBef>
              <a:buNone/>
            </a:pPr>
            <a:r>
              <a:rPr lang="fr-FR" sz="3000" i="1" dirty="0" smtClean="0">
                <a:solidFill>
                  <a:srgbClr val="2C7C9F"/>
                </a:solidFill>
                <a:ea typeface="ＭＳ Ｐゴシック" pitchFamily="34" charset="-128"/>
                <a:sym typeface="Wingdings" pitchFamily="2" charset="2"/>
              </a:rPr>
              <a:t> dont 500 000 Haut-rhinois</a:t>
            </a:r>
            <a:endParaRPr lang="fr-FR" sz="3000" i="1" dirty="0" smtClean="0">
              <a:solidFill>
                <a:srgbClr val="2C7C9F"/>
              </a:solidFill>
              <a:ea typeface="ＭＳ Ｐゴシック" pitchFamily="34" charset="-128"/>
            </a:endParaRPr>
          </a:p>
          <a:p>
            <a:pPr marL="0" indent="0" eaLnBrk="1" hangingPunct="1">
              <a:spcBef>
                <a:spcPts val="1800"/>
              </a:spcBef>
            </a:pPr>
            <a:endParaRPr lang="fr-FR" dirty="0" smtClean="0">
              <a:solidFill>
                <a:schemeClr val="tx1"/>
              </a:solidFill>
              <a:ea typeface="ＭＳ Ｐゴシック" pitchFamily="34" charset="-128"/>
            </a:endParaRPr>
          </a:p>
          <a:p>
            <a:pPr marL="0" indent="0" eaLnBrk="1" hangingPunct="1">
              <a:spcBef>
                <a:spcPts val="1800"/>
              </a:spcBef>
            </a:pPr>
            <a:endParaRPr lang="fr-FR" sz="2200" b="1" dirty="0" smtClean="0">
              <a:solidFill>
                <a:srgbClr val="000000"/>
              </a:solidFill>
              <a:ea typeface="ＭＳ Ｐゴシック" pitchFamily="34" charset="-128"/>
            </a:endParaRPr>
          </a:p>
        </p:txBody>
      </p:sp>
      <p:pic>
        <p:nvPicPr>
          <p:cNvPr id="19461"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6" name="Espace réservé du numéro de diapositive 5"/>
          <p:cNvSpPr>
            <a:spLocks noGrp="1"/>
          </p:cNvSpPr>
          <p:nvPr>
            <p:ph type="sldNum" sz="quarter" idx="12"/>
          </p:nvPr>
        </p:nvSpPr>
        <p:spPr/>
        <p:txBody>
          <a:bodyPr/>
          <a:lstStyle/>
          <a:p>
            <a:pPr>
              <a:defRPr/>
            </a:pPr>
            <a:fld id="{A3933F4C-0982-4092-9567-C0E32400BA1A}" type="slidenum">
              <a:rPr lang="fr-FR" smtClean="0"/>
              <a:pPr>
                <a:defRPr/>
              </a:pPr>
              <a:t>4</a:t>
            </a:fld>
            <a:endParaRPr lang="fr-FR"/>
          </a:p>
        </p:txBody>
      </p:sp>
      <p:sp>
        <p:nvSpPr>
          <p:cNvPr id="9" name="Rectangle 2"/>
          <p:cNvSpPr txBox="1">
            <a:spLocks noChangeArrowheads="1"/>
          </p:cNvSpPr>
          <p:nvPr/>
        </p:nvSpPr>
        <p:spPr bwMode="auto">
          <a:xfrm>
            <a:off x="1331913" y="269776"/>
            <a:ext cx="756056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3200" b="1" i="0" u="none" strike="noStrike" kern="1200" cap="none" spc="0" normalizeH="0" baseline="0" noProof="0" dirty="0" smtClean="0">
                <a:ln>
                  <a:noFill/>
                </a:ln>
                <a:solidFill>
                  <a:schemeClr val="accent1"/>
                </a:solidFill>
                <a:effectLst/>
                <a:uLnTx/>
                <a:uFillTx/>
                <a:latin typeface="Verdana" pitchFamily="34" charset="0"/>
                <a:ea typeface="ＭＳ Ｐゴシック" pitchFamily="34" charset="-128"/>
                <a:cs typeface="ＭＳ Ｐゴシック" charset="-128"/>
              </a:rPr>
              <a:t>2,1 millions</a:t>
            </a:r>
            <a:r>
              <a:rPr kumimoji="0" lang="fr-FR" sz="3200" b="1" i="0" u="none" strike="noStrike" kern="1200" cap="none" spc="0" normalizeH="0" noProof="0" dirty="0" smtClean="0">
                <a:ln>
                  <a:noFill/>
                </a:ln>
                <a:solidFill>
                  <a:schemeClr val="accent1"/>
                </a:solidFill>
                <a:effectLst/>
                <a:uLnTx/>
                <a:uFillTx/>
                <a:latin typeface="Verdana" pitchFamily="34" charset="0"/>
                <a:ea typeface="ＭＳ Ｐゴシック" pitchFamily="34" charset="-128"/>
                <a:cs typeface="ＭＳ Ｐゴシック" charset="-128"/>
              </a:rPr>
              <a:t> de bénéficiaires</a:t>
            </a:r>
            <a:endParaRPr kumimoji="0" lang="fr-FR" sz="3200" b="1" i="0" u="none" strike="noStrike" kern="1200" cap="none" spc="0" normalizeH="0" baseline="0" noProof="0" dirty="0" smtClean="0">
              <a:ln>
                <a:noFill/>
              </a:ln>
              <a:solidFill>
                <a:schemeClr val="accent1"/>
              </a:solidFill>
              <a:effectLst/>
              <a:uLnTx/>
              <a:uFillTx/>
              <a:latin typeface="Verdana" pitchFamily="34" charset="0"/>
              <a:ea typeface="ＭＳ Ｐゴシック" pitchFamily="34" charset="-128"/>
              <a:cs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04478" y="836613"/>
            <a:ext cx="8020050" cy="576262"/>
          </a:xfrm>
        </p:spPr>
        <p:txBody>
          <a:bodyPr/>
          <a:lstStyle/>
          <a:p>
            <a:pPr algn="l" eaLnBrk="1" hangingPunct="1"/>
            <a:r>
              <a:rPr lang="fr-FR" sz="3200" b="1" dirty="0" smtClean="0">
                <a:latin typeface="Verdana" pitchFamily="34" charset="0"/>
                <a:ea typeface="ＭＳ Ｐゴシック" pitchFamily="34" charset="-128"/>
              </a:rPr>
              <a:t/>
            </a:r>
            <a:br>
              <a:rPr lang="fr-FR" sz="3200" b="1" dirty="0" smtClean="0">
                <a:latin typeface="Verdana" pitchFamily="34" charset="0"/>
                <a:ea typeface="ＭＳ Ｐゴシック" pitchFamily="34" charset="-128"/>
              </a:rPr>
            </a:br>
            <a:r>
              <a:rPr lang="fr-FR" sz="3200" b="1" dirty="0" smtClean="0">
                <a:latin typeface="Verdana" pitchFamily="34" charset="0"/>
                <a:ea typeface="ＭＳ Ｐゴシック" pitchFamily="34" charset="-128"/>
              </a:rPr>
              <a:t>Un régime contributif et solidaire</a:t>
            </a:r>
          </a:p>
        </p:txBody>
      </p:sp>
      <p:sp>
        <p:nvSpPr>
          <p:cNvPr id="20483" name="Rectangle 3"/>
          <p:cNvSpPr>
            <a:spLocks noGrp="1" noChangeArrowheads="1"/>
          </p:cNvSpPr>
          <p:nvPr>
            <p:ph type="body" sz="half" idx="1"/>
          </p:nvPr>
        </p:nvSpPr>
        <p:spPr>
          <a:xfrm>
            <a:off x="250825" y="1628775"/>
            <a:ext cx="8512175" cy="5040313"/>
          </a:xfrm>
        </p:spPr>
        <p:txBody>
          <a:bodyPr/>
          <a:lstStyle/>
          <a:p>
            <a:pPr marL="0" indent="0" eaLnBrk="1" hangingPunct="1">
              <a:spcBef>
                <a:spcPts val="1600"/>
              </a:spcBef>
              <a:buNone/>
            </a:pPr>
            <a:r>
              <a:rPr lang="fr-FR" sz="2600" dirty="0" smtClean="0">
                <a:solidFill>
                  <a:schemeClr val="accent6"/>
                </a:solidFill>
                <a:ea typeface="ＭＳ Ｐゴシック" pitchFamily="34" charset="-128"/>
              </a:rPr>
              <a:t> </a:t>
            </a:r>
          </a:p>
          <a:p>
            <a:pPr marL="0" indent="0" eaLnBrk="1" hangingPunct="1">
              <a:spcBef>
                <a:spcPts val="1600"/>
              </a:spcBef>
            </a:pPr>
            <a:r>
              <a:rPr lang="fr-FR" sz="2600" b="1" dirty="0" smtClean="0">
                <a:solidFill>
                  <a:schemeClr val="tx1"/>
                </a:solidFill>
                <a:ea typeface="ＭＳ Ｐゴシック" pitchFamily="34" charset="-128"/>
              </a:rPr>
              <a:t> </a:t>
            </a:r>
            <a:r>
              <a:rPr lang="fr-FR" sz="3000" b="1" dirty="0" smtClean="0">
                <a:solidFill>
                  <a:schemeClr val="tx1"/>
                </a:solidFill>
                <a:ea typeface="ＭＳ Ｐゴシック" pitchFamily="34" charset="-128"/>
              </a:rPr>
              <a:t>Une cotisation </a:t>
            </a:r>
            <a:r>
              <a:rPr lang="fr-FR" sz="3000" b="1" dirty="0" smtClean="0">
                <a:solidFill>
                  <a:schemeClr val="accent6"/>
                </a:solidFill>
                <a:ea typeface="ＭＳ Ｐゴシック" pitchFamily="34" charset="-128"/>
              </a:rPr>
              <a:t>déplafonnée,</a:t>
            </a:r>
          </a:p>
          <a:p>
            <a:pPr marL="0" indent="0" eaLnBrk="1" hangingPunct="1">
              <a:spcBef>
                <a:spcPts val="1600"/>
              </a:spcBef>
            </a:pPr>
            <a:r>
              <a:rPr lang="fr-FR" sz="3000" b="1" dirty="0" smtClean="0">
                <a:solidFill>
                  <a:schemeClr val="accent6"/>
                </a:solidFill>
                <a:ea typeface="ＭＳ Ｐゴシック" pitchFamily="34" charset="-128"/>
              </a:rPr>
              <a:t> proportionnelle</a:t>
            </a:r>
            <a:r>
              <a:rPr lang="fr-FR" sz="3000" b="1" dirty="0" smtClean="0">
                <a:solidFill>
                  <a:srgbClr val="000000"/>
                </a:solidFill>
                <a:ea typeface="ＭＳ Ｐゴシック" pitchFamily="34" charset="-128"/>
              </a:rPr>
              <a:t> aux salaires et retraites,</a:t>
            </a:r>
          </a:p>
          <a:p>
            <a:pPr marL="0" indent="0" eaLnBrk="1" hangingPunct="1">
              <a:spcBef>
                <a:spcPts val="1600"/>
              </a:spcBef>
            </a:pPr>
            <a:r>
              <a:rPr lang="fr-FR" sz="3000" b="1" dirty="0" smtClean="0">
                <a:solidFill>
                  <a:srgbClr val="000000"/>
                </a:solidFill>
                <a:ea typeface="ＭＳ Ｐゴシック" pitchFamily="34" charset="-128"/>
              </a:rPr>
              <a:t> uniquement </a:t>
            </a:r>
            <a:r>
              <a:rPr lang="fr-FR" sz="3000" b="1" dirty="0" smtClean="0">
                <a:solidFill>
                  <a:schemeClr val="accent6"/>
                </a:solidFill>
                <a:ea typeface="ＭＳ Ｐゴシック" pitchFamily="34" charset="-128"/>
              </a:rPr>
              <a:t>salariale</a:t>
            </a:r>
            <a:r>
              <a:rPr lang="fr-FR" sz="3000" dirty="0" smtClean="0">
                <a:solidFill>
                  <a:srgbClr val="000000"/>
                </a:solidFill>
                <a:ea typeface="ＭＳ Ｐゴシック" pitchFamily="34" charset="-128"/>
              </a:rPr>
              <a:t> (pas de cotisation employeurs),</a:t>
            </a:r>
          </a:p>
          <a:p>
            <a:pPr marL="0" indent="0" eaLnBrk="1" hangingPunct="1">
              <a:spcBef>
                <a:spcPts val="1600"/>
              </a:spcBef>
            </a:pPr>
            <a:r>
              <a:rPr lang="fr-FR" sz="3000" dirty="0" smtClean="0">
                <a:solidFill>
                  <a:srgbClr val="000000"/>
                </a:solidFill>
                <a:ea typeface="ＭＳ Ｐゴシック" pitchFamily="34" charset="-128"/>
              </a:rPr>
              <a:t> </a:t>
            </a:r>
            <a:r>
              <a:rPr lang="fr-FR" sz="3000" b="1" dirty="0" smtClean="0">
                <a:solidFill>
                  <a:srgbClr val="000000"/>
                </a:solidFill>
                <a:ea typeface="ＭＳ Ｐゴシック" pitchFamily="34" charset="-128"/>
              </a:rPr>
              <a:t>un taux unique fixé à </a:t>
            </a:r>
            <a:r>
              <a:rPr lang="fr-FR" sz="3000" b="1" dirty="0" smtClean="0">
                <a:solidFill>
                  <a:schemeClr val="accent6"/>
                </a:solidFill>
                <a:ea typeface="ＭＳ Ｐゴシック" pitchFamily="34" charset="-128"/>
              </a:rPr>
              <a:t>1,50%</a:t>
            </a:r>
            <a:r>
              <a:rPr lang="fr-FR" sz="3000" b="1" dirty="0" smtClean="0">
                <a:solidFill>
                  <a:srgbClr val="000000"/>
                </a:solidFill>
                <a:ea typeface="ＭＳ Ｐゴシック" pitchFamily="34" charset="-128"/>
              </a:rPr>
              <a:t> depuis 2012.</a:t>
            </a:r>
          </a:p>
        </p:txBody>
      </p:sp>
      <p:pic>
        <p:nvPicPr>
          <p:cNvPr id="2048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7" name="Espace réservé du numéro de diapositive 6"/>
          <p:cNvSpPr>
            <a:spLocks noGrp="1"/>
          </p:cNvSpPr>
          <p:nvPr>
            <p:ph type="sldNum" sz="quarter" idx="12"/>
          </p:nvPr>
        </p:nvSpPr>
        <p:spPr/>
        <p:txBody>
          <a:bodyPr/>
          <a:lstStyle/>
          <a:p>
            <a:pPr>
              <a:defRPr/>
            </a:pPr>
            <a:fld id="{A3933F4C-0982-4092-9567-C0E32400BA1A}" type="slidenum">
              <a:rPr lang="fr-FR" smtClean="0"/>
              <a:pPr>
                <a:defRP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04478" y="836613"/>
            <a:ext cx="8020050" cy="576262"/>
          </a:xfrm>
        </p:spPr>
        <p:txBody>
          <a:bodyPr/>
          <a:lstStyle/>
          <a:p>
            <a:pPr algn="l" eaLnBrk="1" hangingPunct="1"/>
            <a:r>
              <a:rPr lang="fr-FR" sz="3200" b="1" dirty="0" smtClean="0">
                <a:latin typeface="Verdana" pitchFamily="34" charset="0"/>
                <a:ea typeface="ＭＳ Ｐゴシック" pitchFamily="34" charset="-128"/>
              </a:rPr>
              <a:t/>
            </a:r>
            <a:br>
              <a:rPr lang="fr-FR" sz="3200" b="1" dirty="0" smtClean="0">
                <a:latin typeface="Verdana" pitchFamily="34" charset="0"/>
                <a:ea typeface="ＭＳ Ｐゴシック" pitchFamily="34" charset="-128"/>
              </a:rPr>
            </a:br>
            <a:r>
              <a:rPr lang="fr-FR" sz="3200" b="1" dirty="0" smtClean="0">
                <a:latin typeface="Verdana" pitchFamily="34" charset="0"/>
                <a:ea typeface="ＭＳ Ｐゴシック" pitchFamily="34" charset="-128"/>
              </a:rPr>
              <a:t>Un régime contributif et solidaire</a:t>
            </a:r>
          </a:p>
        </p:txBody>
      </p:sp>
      <p:sp>
        <p:nvSpPr>
          <p:cNvPr id="20483" name="Rectangle 3"/>
          <p:cNvSpPr>
            <a:spLocks noGrp="1" noChangeArrowheads="1"/>
          </p:cNvSpPr>
          <p:nvPr>
            <p:ph type="body" sz="half" idx="1"/>
          </p:nvPr>
        </p:nvSpPr>
        <p:spPr>
          <a:xfrm>
            <a:off x="250825" y="1628775"/>
            <a:ext cx="8512175" cy="5040313"/>
          </a:xfrm>
        </p:spPr>
        <p:txBody>
          <a:bodyPr/>
          <a:lstStyle/>
          <a:p>
            <a:pPr marL="0" indent="0" eaLnBrk="1" hangingPunct="1">
              <a:spcBef>
                <a:spcPts val="1600"/>
              </a:spcBef>
              <a:buNone/>
            </a:pPr>
            <a:r>
              <a:rPr lang="fr-FR" sz="2600" dirty="0" smtClean="0">
                <a:solidFill>
                  <a:schemeClr val="accent6"/>
                </a:solidFill>
                <a:ea typeface="ＭＳ Ｐゴシック" pitchFamily="34" charset="-128"/>
              </a:rPr>
              <a:t> </a:t>
            </a:r>
          </a:p>
          <a:p>
            <a:pPr marL="0" indent="0" algn="ctr" eaLnBrk="1" hangingPunct="1">
              <a:spcBef>
                <a:spcPts val="1600"/>
              </a:spcBef>
              <a:buNone/>
            </a:pPr>
            <a:r>
              <a:rPr lang="fr-FR" sz="3000" b="1" dirty="0" smtClean="0">
                <a:solidFill>
                  <a:schemeClr val="tx1"/>
                </a:solidFill>
                <a:ea typeface="ＭＳ Ｐゴシック" pitchFamily="34" charset="-128"/>
                <a:sym typeface="Wingdings" panose="05000000000000000000" pitchFamily="2" charset="2"/>
              </a:rPr>
              <a:t>Forte solidarité envers les </a:t>
            </a:r>
            <a:r>
              <a:rPr lang="fr-FR" sz="3000" b="1" dirty="0" smtClean="0">
                <a:solidFill>
                  <a:schemeClr val="accent6"/>
                </a:solidFill>
                <a:ea typeface="ＭＳ Ｐゴシック" pitchFamily="34" charset="-128"/>
                <a:sym typeface="Wingdings" panose="05000000000000000000" pitchFamily="2" charset="2"/>
              </a:rPr>
              <a:t>familles</a:t>
            </a:r>
            <a:r>
              <a:rPr lang="fr-FR" sz="3000" b="1" dirty="0" smtClean="0">
                <a:solidFill>
                  <a:schemeClr val="tx1"/>
                </a:solidFill>
                <a:ea typeface="ＭＳ Ｐゴシック" pitchFamily="34" charset="-128"/>
                <a:sym typeface="Wingdings" panose="05000000000000000000" pitchFamily="2" charset="2"/>
              </a:rPr>
              <a:t>,</a:t>
            </a:r>
          </a:p>
          <a:p>
            <a:pPr marL="0" indent="0" algn="ctr" eaLnBrk="1" hangingPunct="1">
              <a:spcBef>
                <a:spcPts val="1600"/>
              </a:spcBef>
              <a:buNone/>
            </a:pPr>
            <a:r>
              <a:rPr lang="fr-FR" sz="3000" b="1" dirty="0" smtClean="0">
                <a:solidFill>
                  <a:schemeClr val="tx1"/>
                </a:solidFill>
                <a:ea typeface="ＭＳ Ｐゴシック" pitchFamily="34" charset="-128"/>
                <a:sym typeface="Wingdings" panose="05000000000000000000" pitchFamily="2" charset="2"/>
              </a:rPr>
              <a:t>entre les </a:t>
            </a:r>
            <a:r>
              <a:rPr lang="fr-FR" sz="3000" b="1" dirty="0" smtClean="0">
                <a:solidFill>
                  <a:schemeClr val="accent6"/>
                </a:solidFill>
                <a:ea typeface="ＭＳ Ｐゴシック" pitchFamily="34" charset="-128"/>
                <a:sym typeface="Wingdings" panose="05000000000000000000" pitchFamily="2" charset="2"/>
              </a:rPr>
              <a:t>générations</a:t>
            </a:r>
            <a:r>
              <a:rPr lang="fr-FR" sz="3000" b="1" dirty="0" smtClean="0">
                <a:solidFill>
                  <a:schemeClr val="tx1"/>
                </a:solidFill>
                <a:ea typeface="ＭＳ Ｐゴシック" pitchFamily="34" charset="-128"/>
                <a:sym typeface="Wingdings" panose="05000000000000000000" pitchFamily="2" charset="2"/>
              </a:rPr>
              <a:t>,</a:t>
            </a:r>
          </a:p>
          <a:p>
            <a:pPr marL="0" indent="0" algn="ctr" eaLnBrk="1" hangingPunct="1">
              <a:spcBef>
                <a:spcPts val="1600"/>
              </a:spcBef>
              <a:buNone/>
            </a:pPr>
            <a:r>
              <a:rPr lang="fr-FR" sz="3000" b="1" dirty="0" smtClean="0">
                <a:solidFill>
                  <a:schemeClr val="tx1"/>
                </a:solidFill>
                <a:ea typeface="ＭＳ Ｐゴシック" pitchFamily="34" charset="-128"/>
                <a:sym typeface="Wingdings" panose="05000000000000000000" pitchFamily="2" charset="2"/>
              </a:rPr>
              <a:t>et envers les personnes en </a:t>
            </a:r>
            <a:r>
              <a:rPr lang="fr-FR" sz="3000" b="1" dirty="0" smtClean="0">
                <a:solidFill>
                  <a:schemeClr val="accent6"/>
                </a:solidFill>
                <a:ea typeface="ＭＳ Ｐゴシック" pitchFamily="34" charset="-128"/>
                <a:sym typeface="Wingdings" panose="05000000000000000000" pitchFamily="2" charset="2"/>
              </a:rPr>
              <a:t>difficulté</a:t>
            </a:r>
            <a:endParaRPr lang="fr-FR" sz="3000" b="1" dirty="0" smtClean="0">
              <a:solidFill>
                <a:schemeClr val="accent6"/>
              </a:solidFill>
              <a:ea typeface="ＭＳ Ｐゴシック" pitchFamily="34" charset="-128"/>
            </a:endParaRPr>
          </a:p>
        </p:txBody>
      </p:sp>
      <p:pic>
        <p:nvPicPr>
          <p:cNvPr id="2048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7" name="Espace réservé du numéro de diapositive 6"/>
          <p:cNvSpPr>
            <a:spLocks noGrp="1"/>
          </p:cNvSpPr>
          <p:nvPr>
            <p:ph type="sldNum" sz="quarter" idx="12"/>
          </p:nvPr>
        </p:nvSpPr>
        <p:spPr/>
        <p:txBody>
          <a:bodyPr/>
          <a:lstStyle/>
          <a:p>
            <a:pPr>
              <a:defRPr/>
            </a:pPr>
            <a:fld id="{A3933F4C-0982-4092-9567-C0E32400BA1A}" type="slidenum">
              <a:rPr lang="fr-FR" smtClean="0"/>
              <a:pPr>
                <a:defRP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04478" y="836613"/>
            <a:ext cx="8020050" cy="576262"/>
          </a:xfrm>
        </p:spPr>
        <p:txBody>
          <a:bodyPr/>
          <a:lstStyle/>
          <a:p>
            <a:pPr algn="l" eaLnBrk="1" hangingPunct="1"/>
            <a:r>
              <a:rPr lang="fr-FR" sz="3200" b="1" dirty="0" smtClean="0">
                <a:latin typeface="Verdana" pitchFamily="34" charset="0"/>
                <a:ea typeface="ＭＳ Ｐゴシック" pitchFamily="34" charset="-128"/>
              </a:rPr>
              <a:t/>
            </a:r>
            <a:br>
              <a:rPr lang="fr-FR" sz="3200" b="1" dirty="0" smtClean="0">
                <a:latin typeface="Verdana" pitchFamily="34" charset="0"/>
                <a:ea typeface="ＭＳ Ｐゴシック" pitchFamily="34" charset="-128"/>
              </a:rPr>
            </a:br>
            <a:r>
              <a:rPr lang="fr-FR" sz="3200" b="1" dirty="0" smtClean="0">
                <a:latin typeface="Verdana" pitchFamily="34" charset="0"/>
                <a:ea typeface="ＭＳ Ｐゴシック" pitchFamily="34" charset="-128"/>
              </a:rPr>
              <a:t>450 000 retraités</a:t>
            </a:r>
          </a:p>
        </p:txBody>
      </p:sp>
      <p:sp>
        <p:nvSpPr>
          <p:cNvPr id="20483" name="Rectangle 3"/>
          <p:cNvSpPr>
            <a:spLocks noGrp="1" noChangeArrowheads="1"/>
          </p:cNvSpPr>
          <p:nvPr>
            <p:ph type="body" sz="half" idx="1"/>
          </p:nvPr>
        </p:nvSpPr>
        <p:spPr>
          <a:xfrm>
            <a:off x="250825" y="1628775"/>
            <a:ext cx="8512175" cy="5040313"/>
          </a:xfrm>
        </p:spPr>
        <p:txBody>
          <a:bodyPr/>
          <a:lstStyle/>
          <a:p>
            <a:pPr marL="0" indent="0" eaLnBrk="1" hangingPunct="1">
              <a:spcBef>
                <a:spcPts val="1600"/>
              </a:spcBef>
            </a:pPr>
            <a:r>
              <a:rPr lang="fr-FR" sz="3000" b="1" dirty="0" smtClean="0">
                <a:solidFill>
                  <a:srgbClr val="000000"/>
                </a:solidFill>
                <a:ea typeface="ＭＳ Ｐゴシック" pitchFamily="34" charset="-128"/>
              </a:rPr>
              <a:t> </a:t>
            </a:r>
            <a:r>
              <a:rPr lang="fr-FR" sz="3000" b="1" dirty="0" smtClean="0">
                <a:solidFill>
                  <a:srgbClr val="000000"/>
                </a:solidFill>
                <a:latin typeface="News Gothic MT (Corps)"/>
                <a:ea typeface="ＭＳ Ｐゴシック" pitchFamily="34" charset="-128"/>
              </a:rPr>
              <a:t>La cotisation n’augmente </a:t>
            </a:r>
            <a:r>
              <a:rPr lang="fr-FR" sz="3000" b="1" dirty="0" smtClean="0">
                <a:solidFill>
                  <a:schemeClr val="accent6"/>
                </a:solidFill>
                <a:latin typeface="News Gothic MT (Corps)"/>
                <a:ea typeface="ＭＳ Ｐゴシック" pitchFamily="34" charset="-128"/>
              </a:rPr>
              <a:t>pas avec l’âge.</a:t>
            </a:r>
            <a:endParaRPr lang="fr-FR" sz="3000" dirty="0" smtClean="0">
              <a:solidFill>
                <a:schemeClr val="tx1"/>
              </a:solidFill>
              <a:latin typeface="News Gothic MT (Corps)"/>
            </a:endParaRPr>
          </a:p>
          <a:p>
            <a:pPr marL="0" indent="0" eaLnBrk="1" hangingPunct="1">
              <a:spcBef>
                <a:spcPts val="1600"/>
              </a:spcBef>
            </a:pPr>
            <a:r>
              <a:rPr lang="fr-FR" sz="3000" b="1" dirty="0" smtClean="0">
                <a:solidFill>
                  <a:srgbClr val="000000"/>
                </a:solidFill>
                <a:latin typeface="News Gothic MT (Corps)"/>
                <a:ea typeface="ＭＳ Ｐゴシック" pitchFamily="34" charset="-128"/>
              </a:rPr>
              <a:t> En 2014, les retraités ont </a:t>
            </a:r>
            <a:r>
              <a:rPr lang="fr-FR" sz="3000" b="1" dirty="0" smtClean="0">
                <a:solidFill>
                  <a:schemeClr val="accent6"/>
                </a:solidFill>
                <a:latin typeface="News Gothic MT (Corps)"/>
                <a:ea typeface="ＭＳ Ｐゴシック" pitchFamily="34" charset="-128"/>
              </a:rPr>
              <a:t>versé</a:t>
            </a:r>
            <a:r>
              <a:rPr lang="fr-FR" sz="3000" b="1" dirty="0" smtClean="0">
                <a:solidFill>
                  <a:srgbClr val="000000"/>
                </a:solidFill>
                <a:latin typeface="News Gothic MT (Corps)"/>
                <a:ea typeface="ＭＳ Ｐゴシック" pitchFamily="34" charset="-128"/>
              </a:rPr>
              <a:t> 91 millions €  de cotisations et </a:t>
            </a:r>
            <a:r>
              <a:rPr lang="fr-FR" sz="3000" b="1" dirty="0" smtClean="0">
                <a:solidFill>
                  <a:schemeClr val="accent6"/>
                </a:solidFill>
                <a:latin typeface="News Gothic MT (Corps)"/>
                <a:ea typeface="ＭＳ Ｐゴシック" pitchFamily="34" charset="-128"/>
              </a:rPr>
              <a:t>perçu</a:t>
            </a:r>
            <a:r>
              <a:rPr lang="fr-FR" sz="3000" b="1" dirty="0" smtClean="0">
                <a:solidFill>
                  <a:srgbClr val="FF0000"/>
                </a:solidFill>
                <a:latin typeface="News Gothic MT (Corps)"/>
                <a:ea typeface="ＭＳ Ｐゴシック" pitchFamily="34" charset="-128"/>
              </a:rPr>
              <a:t> </a:t>
            </a:r>
            <a:r>
              <a:rPr lang="fr-FR" sz="3000" b="1" dirty="0" smtClean="0">
                <a:solidFill>
                  <a:srgbClr val="000000"/>
                </a:solidFill>
                <a:latin typeface="News Gothic MT (Corps)"/>
                <a:ea typeface="ＭＳ Ｐゴシック" pitchFamily="34" charset="-128"/>
              </a:rPr>
              <a:t>155 millions € de prestations.</a:t>
            </a:r>
            <a:r>
              <a:rPr lang="fr-FR" sz="3000" dirty="0" smtClean="0">
                <a:solidFill>
                  <a:schemeClr val="tx1"/>
                </a:solidFill>
                <a:latin typeface="News Gothic MT (Corps)"/>
              </a:rPr>
              <a:t> </a:t>
            </a:r>
          </a:p>
          <a:p>
            <a:pPr marL="619125" lvl="2" indent="0" eaLnBrk="1" hangingPunct="1">
              <a:spcBef>
                <a:spcPts val="1600"/>
              </a:spcBef>
              <a:buNone/>
            </a:pPr>
            <a:r>
              <a:rPr lang="fr-FR" sz="2600" dirty="0" smtClean="0">
                <a:solidFill>
                  <a:schemeClr val="tx1"/>
                </a:solidFill>
                <a:latin typeface="News Gothic MT (Corps)"/>
                <a:sym typeface="Wingdings" pitchFamily="2" charset="2"/>
              </a:rPr>
              <a:t> </a:t>
            </a:r>
            <a:r>
              <a:rPr lang="fr-FR" sz="2600" b="1" dirty="0" smtClean="0">
                <a:solidFill>
                  <a:schemeClr val="tx1"/>
                </a:solidFill>
                <a:latin typeface="News Gothic MT (Corps)"/>
              </a:rPr>
              <a:t>Dans un régime non solidaire, le taux aurait dû être porté à </a:t>
            </a:r>
            <a:r>
              <a:rPr lang="fr-FR" sz="2600" b="1" dirty="0" smtClean="0">
                <a:solidFill>
                  <a:srgbClr val="C00000"/>
                </a:solidFill>
                <a:latin typeface="News Gothic MT (Corps)"/>
              </a:rPr>
              <a:t>2,55%</a:t>
            </a:r>
            <a:r>
              <a:rPr lang="fr-FR" sz="2600" b="1" dirty="0" smtClean="0">
                <a:solidFill>
                  <a:srgbClr val="000000"/>
                </a:solidFill>
                <a:latin typeface="News Gothic MT (Corps)"/>
                <a:ea typeface="ＭＳ Ｐゴシック" pitchFamily="34" charset="-128"/>
              </a:rPr>
              <a:t>. </a:t>
            </a:r>
          </a:p>
          <a:p>
            <a:pPr marL="0" indent="0" eaLnBrk="1" hangingPunct="1">
              <a:spcBef>
                <a:spcPts val="1600"/>
              </a:spcBef>
            </a:pPr>
            <a:r>
              <a:rPr lang="fr-FR" sz="3000" b="1" dirty="0" smtClean="0">
                <a:solidFill>
                  <a:srgbClr val="000000"/>
                </a:solidFill>
                <a:latin typeface="News Gothic MT (Corps)"/>
                <a:ea typeface="ＭＳ Ｐゴシック" pitchFamily="34" charset="-128"/>
              </a:rPr>
              <a:t> 1 retraité sur 5 est </a:t>
            </a:r>
            <a:r>
              <a:rPr lang="fr-FR" sz="3000" b="1" dirty="0" smtClean="0">
                <a:solidFill>
                  <a:schemeClr val="accent6"/>
                </a:solidFill>
                <a:latin typeface="News Gothic MT (Corps)"/>
                <a:ea typeface="ＭＳ Ｐゴシック" pitchFamily="34" charset="-128"/>
              </a:rPr>
              <a:t>exonéré de cotisations</a:t>
            </a:r>
            <a:r>
              <a:rPr lang="fr-FR" sz="3000" dirty="0" smtClean="0">
                <a:solidFill>
                  <a:srgbClr val="000000"/>
                </a:solidFill>
                <a:latin typeface="News Gothic MT (Corps)"/>
                <a:ea typeface="ＭＳ Ｐゴシック" pitchFamily="34" charset="-128"/>
              </a:rPr>
              <a:t>.</a:t>
            </a:r>
          </a:p>
        </p:txBody>
      </p:sp>
      <p:pic>
        <p:nvPicPr>
          <p:cNvPr id="2048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7" name="Espace réservé du numéro de diapositive 6"/>
          <p:cNvSpPr>
            <a:spLocks noGrp="1"/>
          </p:cNvSpPr>
          <p:nvPr>
            <p:ph type="sldNum" sz="quarter" idx="12"/>
          </p:nvPr>
        </p:nvSpPr>
        <p:spPr/>
        <p:txBody>
          <a:bodyPr/>
          <a:lstStyle/>
          <a:p>
            <a:pPr>
              <a:defRPr/>
            </a:pPr>
            <a:fld id="{A3933F4C-0982-4092-9567-C0E32400BA1A}" type="slidenum">
              <a:rPr lang="fr-FR" smtClean="0"/>
              <a:pPr>
                <a:defRPr/>
              </a:pPr>
              <a:t>7</a:t>
            </a:fld>
            <a:endParaRPr lang="fr-FR"/>
          </a:p>
        </p:txBody>
      </p:sp>
    </p:spTree>
    <p:extLst>
      <p:ext uri="{BB962C8B-B14F-4D97-AF65-F5344CB8AC3E}">
        <p14:creationId xmlns:p14="http://schemas.microsoft.com/office/powerpoint/2010/main" xmlns="" val="1639549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228600" y="1948383"/>
            <a:ext cx="8382000" cy="5153025"/>
          </a:xfrm>
        </p:spPr>
        <p:txBody>
          <a:bodyPr/>
          <a:lstStyle/>
          <a:p>
            <a:pPr marL="669925" lvl="1" indent="-325438" eaLnBrk="1" hangingPunct="1">
              <a:spcBef>
                <a:spcPts val="800"/>
              </a:spcBef>
              <a:buClr>
                <a:srgbClr val="009999"/>
              </a:buClr>
              <a:buFont typeface="Arial" pitchFamily="34" charset="0"/>
              <a:buChar char="•"/>
            </a:pPr>
            <a:r>
              <a:rPr lang="fr-FR" sz="3000" dirty="0" smtClean="0">
                <a:solidFill>
                  <a:schemeClr val="tx1"/>
                </a:solidFill>
                <a:ea typeface="ＭＳ Ｐゴシック" pitchFamily="34" charset="-128"/>
              </a:rPr>
              <a:t>Depuis 1998, </a:t>
            </a:r>
            <a:r>
              <a:rPr lang="fr-FR" sz="3000" b="1" dirty="0" smtClean="0">
                <a:solidFill>
                  <a:schemeClr val="accent6"/>
                </a:solidFill>
                <a:ea typeface="ＭＳ Ｐゴシック" pitchFamily="34" charset="-128"/>
              </a:rPr>
              <a:t>8 millions d’euros </a:t>
            </a:r>
            <a:r>
              <a:rPr lang="fr-FR" sz="3000" dirty="0" smtClean="0">
                <a:solidFill>
                  <a:schemeClr val="tx1"/>
                </a:solidFill>
                <a:ea typeface="ＭＳ Ｐゴシック" pitchFamily="34" charset="-128"/>
              </a:rPr>
              <a:t>investis pour financer </a:t>
            </a:r>
            <a:r>
              <a:rPr lang="fr-FR" sz="3000" b="1" dirty="0" smtClean="0">
                <a:solidFill>
                  <a:schemeClr val="accent6"/>
                </a:solidFill>
                <a:ea typeface="ＭＳ Ｐゴシック" pitchFamily="34" charset="-128"/>
              </a:rPr>
              <a:t>une centaine d’actions </a:t>
            </a:r>
            <a:r>
              <a:rPr lang="fr-FR" sz="3000" dirty="0" smtClean="0">
                <a:solidFill>
                  <a:schemeClr val="tx1"/>
                </a:solidFill>
                <a:ea typeface="ＭＳ Ｐゴシック" pitchFamily="34" charset="-128"/>
              </a:rPr>
              <a:t>de </a:t>
            </a:r>
            <a:r>
              <a:rPr lang="fr-FR" sz="3000" b="1" dirty="0" smtClean="0">
                <a:solidFill>
                  <a:schemeClr val="tx1"/>
                </a:solidFill>
                <a:ea typeface="ＭＳ Ｐゴシック" pitchFamily="34" charset="-128"/>
              </a:rPr>
              <a:t>prévention en santé publique</a:t>
            </a:r>
          </a:p>
          <a:p>
            <a:pPr marL="669925" lvl="1" indent="-325438" eaLnBrk="1" hangingPunct="1">
              <a:spcBef>
                <a:spcPts val="800"/>
              </a:spcBef>
              <a:buClr>
                <a:srgbClr val="009999"/>
              </a:buClr>
              <a:buNone/>
            </a:pPr>
            <a:r>
              <a:rPr lang="fr-FR" sz="3000" dirty="0" smtClean="0">
                <a:solidFill>
                  <a:schemeClr val="tx1"/>
                </a:solidFill>
                <a:ea typeface="ＭＳ Ｐゴシック" pitchFamily="34" charset="-128"/>
              </a:rPr>
              <a:t>	</a:t>
            </a:r>
            <a:r>
              <a:rPr lang="fr-FR" sz="3000" i="1" dirty="0" smtClean="0">
                <a:solidFill>
                  <a:schemeClr val="tx1"/>
                </a:solidFill>
                <a:ea typeface="ＭＳ Ｐゴシック" pitchFamily="34" charset="-128"/>
                <a:sym typeface="Wingdings" pitchFamily="2" charset="2"/>
              </a:rPr>
              <a:t> </a:t>
            </a:r>
            <a:r>
              <a:rPr lang="fr-FR" sz="3000" i="1" dirty="0" smtClean="0">
                <a:solidFill>
                  <a:schemeClr val="tx1"/>
                </a:solidFill>
                <a:ea typeface="ＭＳ Ｐゴシック" pitchFamily="34" charset="-128"/>
              </a:rPr>
              <a:t>60 000€ / an pour le CLS de Mulhouse</a:t>
            </a:r>
          </a:p>
          <a:p>
            <a:pPr marL="669925" lvl="1" indent="-325438" eaLnBrk="1" hangingPunct="1">
              <a:spcBef>
                <a:spcPts val="800"/>
              </a:spcBef>
              <a:buClr>
                <a:srgbClr val="009999"/>
              </a:buClr>
              <a:buNone/>
            </a:pPr>
            <a:endParaRPr lang="fr-FR" sz="3000" i="1" dirty="0" smtClean="0">
              <a:solidFill>
                <a:schemeClr val="tx1"/>
              </a:solidFill>
              <a:ea typeface="ＭＳ Ｐゴシック" pitchFamily="34" charset="-128"/>
            </a:endParaRPr>
          </a:p>
          <a:p>
            <a:pPr marL="669925" lvl="1" indent="-325438" eaLnBrk="1" hangingPunct="1">
              <a:spcBef>
                <a:spcPts val="800"/>
              </a:spcBef>
              <a:buClr>
                <a:srgbClr val="009999"/>
              </a:buClr>
              <a:buFont typeface="Arial" pitchFamily="34" charset="0"/>
              <a:buChar char="•"/>
            </a:pPr>
            <a:r>
              <a:rPr lang="fr-FR" sz="3000" dirty="0" smtClean="0">
                <a:solidFill>
                  <a:schemeClr val="tx1"/>
                </a:solidFill>
                <a:ea typeface="ＭＳ Ｐゴシック" pitchFamily="34" charset="-128"/>
              </a:rPr>
              <a:t>Cibles : les </a:t>
            </a:r>
            <a:r>
              <a:rPr lang="fr-FR" sz="3000" b="1" dirty="0" smtClean="0">
                <a:solidFill>
                  <a:schemeClr val="tx1"/>
                </a:solidFill>
                <a:ea typeface="ＭＳ Ｐゴシック" pitchFamily="34" charset="-128"/>
              </a:rPr>
              <a:t>cancers</a:t>
            </a:r>
            <a:r>
              <a:rPr lang="fr-FR" sz="3000" dirty="0" smtClean="0">
                <a:solidFill>
                  <a:schemeClr val="tx1"/>
                </a:solidFill>
                <a:ea typeface="ＭＳ Ｐゴシック" pitchFamily="34" charset="-128"/>
              </a:rPr>
              <a:t> et les </a:t>
            </a:r>
            <a:r>
              <a:rPr lang="fr-FR" sz="3000" b="1" dirty="0" smtClean="0">
                <a:solidFill>
                  <a:schemeClr val="tx1"/>
                </a:solidFill>
                <a:ea typeface="ＭＳ Ｐゴシック" pitchFamily="34" charset="-128"/>
              </a:rPr>
              <a:t>maladies cardio-vasculaires</a:t>
            </a:r>
          </a:p>
          <a:p>
            <a:pPr marL="669925" lvl="1" indent="-325438" eaLnBrk="1" hangingPunct="1">
              <a:spcBef>
                <a:spcPts val="800"/>
              </a:spcBef>
              <a:buClr>
                <a:srgbClr val="009999"/>
              </a:buClr>
              <a:buFont typeface="Wingdings" pitchFamily="2" charset="2"/>
              <a:buChar char="§"/>
            </a:pPr>
            <a:endParaRPr lang="fr-FR" sz="2700" dirty="0" smtClean="0">
              <a:solidFill>
                <a:schemeClr val="tx1"/>
              </a:solidFill>
              <a:ea typeface="ＭＳ Ｐゴシック" pitchFamily="34" charset="-128"/>
            </a:endParaRPr>
          </a:p>
        </p:txBody>
      </p:sp>
      <p:sp>
        <p:nvSpPr>
          <p:cNvPr id="39939" name="Rectangle 4"/>
          <p:cNvSpPr>
            <a:spLocks noChangeArrowheads="1"/>
          </p:cNvSpPr>
          <p:nvPr/>
        </p:nvSpPr>
        <p:spPr bwMode="auto">
          <a:xfrm>
            <a:off x="250825" y="1916113"/>
            <a:ext cx="8569325" cy="4537075"/>
          </a:xfrm>
          <a:prstGeom prst="rect">
            <a:avLst/>
          </a:prstGeom>
          <a:noFill/>
          <a:ln w="9525">
            <a:noFill/>
            <a:miter lim="800000"/>
            <a:headEnd/>
            <a:tailEnd/>
          </a:ln>
        </p:spPr>
        <p:txBody>
          <a:bodyPr lIns="92075" tIns="46038" rIns="92075" bIns="46038"/>
          <a:lstStyle/>
          <a:p>
            <a:pPr>
              <a:spcBef>
                <a:spcPct val="20000"/>
              </a:spcBef>
              <a:buClr>
                <a:srgbClr val="009999"/>
              </a:buClr>
              <a:buFont typeface="Wingdings" pitchFamily="2" charset="2"/>
              <a:buNone/>
            </a:pPr>
            <a:endParaRPr lang="fr-FR">
              <a:latin typeface="Arial" pitchFamily="34" charset="0"/>
            </a:endParaRPr>
          </a:p>
        </p:txBody>
      </p:sp>
      <p:sp>
        <p:nvSpPr>
          <p:cNvPr id="39940" name="Rectangle 2"/>
          <p:cNvSpPr txBox="1">
            <a:spLocks noChangeArrowheads="1"/>
          </p:cNvSpPr>
          <p:nvPr/>
        </p:nvSpPr>
        <p:spPr bwMode="auto">
          <a:xfrm>
            <a:off x="1547813" y="549275"/>
            <a:ext cx="6192837" cy="576263"/>
          </a:xfrm>
          <a:prstGeom prst="rect">
            <a:avLst/>
          </a:prstGeom>
          <a:noFill/>
          <a:ln w="9525">
            <a:noFill/>
            <a:miter lim="800000"/>
            <a:headEnd/>
            <a:tailEnd/>
          </a:ln>
        </p:spPr>
        <p:txBody>
          <a:bodyPr lIns="92075" tIns="46038" rIns="92075" bIns="46038"/>
          <a:lstStyle/>
          <a:p>
            <a:r>
              <a:rPr lang="fr-FR" sz="3200" b="1" dirty="0">
                <a:solidFill>
                  <a:srgbClr val="2C7C9F"/>
                </a:solidFill>
              </a:rPr>
              <a:t>La politique de prévention</a:t>
            </a:r>
          </a:p>
        </p:txBody>
      </p:sp>
      <p:pic>
        <p:nvPicPr>
          <p:cNvPr id="39941" name="Picture 10"/>
          <p:cNvPicPr>
            <a:picLocks noChangeAspect="1" noChangeArrowheads="1"/>
          </p:cNvPicPr>
          <p:nvPr/>
        </p:nvPicPr>
        <p:blipFill>
          <a:blip r:embed="rId3"/>
          <a:srcRect/>
          <a:stretch>
            <a:fillRect/>
          </a:stretch>
        </p:blipFill>
        <p:spPr bwMode="auto">
          <a:xfrm>
            <a:off x="323850" y="404813"/>
            <a:ext cx="935038" cy="639762"/>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pPr>
              <a:defRPr/>
            </a:pPr>
            <a:fld id="{22B8921E-4D0F-48B8-ACDC-88138B81D8E0}" type="slidenum">
              <a:rPr lang="fr-FR" smtClean="0"/>
              <a:pPr>
                <a:defRPr/>
              </a:pPr>
              <a:t>8</a:t>
            </a:fld>
            <a:endParaRPr lang="fr-FR"/>
          </a:p>
        </p:txBody>
      </p:sp>
    </p:spTree>
    <p:extLst>
      <p:ext uri="{BB962C8B-B14F-4D97-AF65-F5344CB8AC3E}">
        <p14:creationId xmlns:p14="http://schemas.microsoft.com/office/powerpoint/2010/main" xmlns="" val="12756446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35" name="Picture 10"/>
          <p:cNvPicPr>
            <a:picLocks noGrp="1" noChangeAspect="1" noChangeArrowheads="1"/>
          </p:cNvPicPr>
          <p:nvPr>
            <p:ph sz="half" idx="2"/>
          </p:nvPr>
        </p:nvPicPr>
        <p:blipFill>
          <a:blip r:embed="rId3"/>
          <a:srcRect/>
          <a:stretch>
            <a:fillRect/>
          </a:stretch>
        </p:blipFill>
        <p:spPr>
          <a:xfrm>
            <a:off x="323850" y="404813"/>
            <a:ext cx="935038" cy="639762"/>
          </a:xfrm>
        </p:spPr>
      </p:pic>
      <p:sp>
        <p:nvSpPr>
          <p:cNvPr id="10" name="Espace réservé du numéro de diapositive 9"/>
          <p:cNvSpPr>
            <a:spLocks noGrp="1"/>
          </p:cNvSpPr>
          <p:nvPr>
            <p:ph type="sldNum" sz="quarter" idx="12"/>
          </p:nvPr>
        </p:nvSpPr>
        <p:spPr/>
        <p:txBody>
          <a:bodyPr/>
          <a:lstStyle/>
          <a:p>
            <a:pPr>
              <a:defRPr/>
            </a:pPr>
            <a:fld id="{A3933F4C-0982-4092-9567-C0E32400BA1A}" type="slidenum">
              <a:rPr lang="fr-FR" smtClean="0"/>
              <a:pPr>
                <a:defRPr/>
              </a:pPr>
              <a:t>9</a:t>
            </a:fld>
            <a:endParaRPr lang="fr-FR"/>
          </a:p>
        </p:txBody>
      </p:sp>
      <p:sp>
        <p:nvSpPr>
          <p:cNvPr id="17" name="Rectangle 3"/>
          <p:cNvSpPr txBox="1">
            <a:spLocks noChangeArrowheads="1"/>
          </p:cNvSpPr>
          <p:nvPr/>
        </p:nvSpPr>
        <p:spPr bwMode="auto">
          <a:xfrm>
            <a:off x="179512" y="692696"/>
            <a:ext cx="8640638" cy="6192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9250" marR="0" lvl="0" indent="19050" algn="l" defTabSz="914400" rtl="0" eaLnBrk="1" fontAlgn="base" latinLnBrk="0" hangingPunct="1">
              <a:lnSpc>
                <a:spcPts val="2800"/>
              </a:lnSpc>
              <a:spcBef>
                <a:spcPts val="800"/>
              </a:spcBef>
              <a:spcAft>
                <a:spcPct val="0"/>
              </a:spcAft>
              <a:buClr>
                <a:srgbClr val="6FB7D7"/>
              </a:buClr>
              <a:buSzPct val="110000"/>
              <a:buFont typeface="Wingdings 2" pitchFamily="18" charset="2"/>
              <a:buNone/>
              <a:tabLst/>
              <a:defRPr/>
            </a:pPr>
            <a:endParaRPr kumimoji="0" lang="fr-FR" sz="3000" b="1" i="0" u="none" strike="noStrike" kern="1200" cap="none" spc="0" normalizeH="0" baseline="0" noProof="0" dirty="0" smtClean="0">
              <a:ln>
                <a:noFill/>
              </a:ln>
              <a:solidFill>
                <a:srgbClr val="007DBC"/>
              </a:solidFill>
              <a:effectLst/>
              <a:uLnTx/>
              <a:uFillTx/>
              <a:latin typeface="+mn-lt"/>
              <a:ea typeface="ＭＳ Ｐゴシック" charset="-128"/>
              <a:cs typeface="ＭＳ Ｐゴシック" charset="-128"/>
            </a:endParaRPr>
          </a:p>
          <a:p>
            <a:pPr eaLnBrk="1" hangingPunct="1">
              <a:buFont typeface="Arial" pitchFamily="34" charset="0"/>
              <a:buChar char="•"/>
            </a:pPr>
            <a:endParaRPr lang="fr-FR" sz="2600" dirty="0" smtClean="0">
              <a:solidFill>
                <a:srgbClr val="000000"/>
              </a:solidFill>
              <a:latin typeface="Arial" pitchFamily="34" charset="0"/>
            </a:endParaRPr>
          </a:p>
          <a:p>
            <a:pPr marL="625475">
              <a:lnSpc>
                <a:spcPts val="3000"/>
              </a:lnSpc>
              <a:spcBef>
                <a:spcPts val="0"/>
              </a:spcBef>
              <a:buClr>
                <a:srgbClr val="6FB7D7"/>
              </a:buClr>
              <a:buSzPct val="110000"/>
              <a:defRPr/>
            </a:pPr>
            <a:r>
              <a:rPr lang="fr-FR" sz="2800" b="1" dirty="0" smtClean="0">
                <a:solidFill>
                  <a:schemeClr val="accent6"/>
                </a:solidFill>
                <a:ea typeface="ＭＳ Ｐゴシック" charset="-128"/>
                <a:cs typeface="ＭＳ Ｐゴシック" charset="-128"/>
              </a:rPr>
              <a:t>  </a:t>
            </a:r>
            <a:endParaRPr kumimoji="0" lang="fr-FR" sz="3000" b="0"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tabLst/>
              <a:defRPr/>
            </a:pPr>
            <a:r>
              <a:rPr kumimoji="0" lang="fr-FR" sz="3000" b="1" i="0" u="none" strike="noStrike" kern="1200" cap="none" spc="0" normalizeH="0" baseline="0" noProof="0" dirty="0" smtClean="0">
                <a:ln>
                  <a:noFill/>
                </a:ln>
                <a:solidFill>
                  <a:schemeClr val="tx1"/>
                </a:solidFill>
                <a:effectLst/>
                <a:uLnTx/>
                <a:uFillTx/>
                <a:latin typeface="+mn-lt"/>
                <a:ea typeface="ＭＳ Ｐゴシック" charset="-128"/>
                <a:cs typeface="ＭＳ Ｐゴシック" charset="-128"/>
              </a:rPr>
              <a:t>Quel impact de </a:t>
            </a:r>
            <a:r>
              <a:rPr kumimoji="0" lang="fr-FR" sz="3000" b="1" i="0" u="none" strike="noStrike" kern="1200" cap="none" spc="0" normalizeH="0" baseline="0" noProof="0" dirty="0" smtClean="0">
                <a:ln>
                  <a:noFill/>
                </a:ln>
                <a:solidFill>
                  <a:schemeClr val="accent6"/>
                </a:solidFill>
                <a:effectLst/>
                <a:uLnTx/>
                <a:uFillTx/>
                <a:latin typeface="+mn-lt"/>
                <a:ea typeface="ＭＳ Ｐゴシック" charset="-128"/>
                <a:cs typeface="ＭＳ Ｐゴシック" charset="-128"/>
              </a:rPr>
              <a:t>la complémentaire</a:t>
            </a:r>
            <a:r>
              <a:rPr kumimoji="0" lang="fr-FR" sz="3000" b="1" i="0" u="none" strike="noStrike" kern="1200" cap="none" spc="0" normalizeH="0" noProof="0" dirty="0" smtClean="0">
                <a:ln>
                  <a:noFill/>
                </a:ln>
                <a:solidFill>
                  <a:schemeClr val="accent6"/>
                </a:solidFill>
                <a:effectLst/>
                <a:uLnTx/>
                <a:uFillTx/>
                <a:latin typeface="+mn-lt"/>
                <a:ea typeface="ＭＳ Ｐゴシック" charset="-128"/>
                <a:cs typeface="ＭＳ Ｐゴシック" charset="-128"/>
              </a:rPr>
              <a:t> </a:t>
            </a:r>
            <a:r>
              <a:rPr lang="fr-FR" sz="3000" b="1" dirty="0" smtClean="0">
                <a:solidFill>
                  <a:schemeClr val="accent6"/>
                </a:solidFill>
                <a:latin typeface="+mn-lt"/>
                <a:ea typeface="ＭＳ Ｐゴシック" charset="-128"/>
                <a:cs typeface="ＭＳ Ｐゴシック" charset="-128"/>
              </a:rPr>
              <a:t>santé obligatoire ?</a:t>
            </a:r>
            <a:endParaRPr lang="fr-FR" sz="3000" b="1"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dirty="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buFont typeface="Arial" pitchFamily="34" charset="0"/>
              <a:buChar char="•"/>
              <a:tabLst/>
              <a:defRPr/>
            </a:pPr>
            <a:endParaRPr lang="fr-FR" sz="3000" dirty="0" smtClean="0">
              <a:latin typeface="+mn-lt"/>
              <a:ea typeface="ＭＳ Ｐゴシック" charset="-128"/>
              <a:cs typeface="ＭＳ Ｐゴシック" charset="-128"/>
            </a:endParaRPr>
          </a:p>
          <a:p>
            <a:pPr marL="1082675" marR="0" lvl="0" indent="-457200" algn="l" defTabSz="914400" rtl="0" eaLnBrk="1" fontAlgn="base" latinLnBrk="0" hangingPunct="1">
              <a:lnSpc>
                <a:spcPts val="3000"/>
              </a:lnSpc>
              <a:spcBef>
                <a:spcPts val="0"/>
              </a:spcBef>
              <a:spcAft>
                <a:spcPct val="0"/>
              </a:spcAft>
              <a:buClr>
                <a:srgbClr val="6FB7D7"/>
              </a:buClr>
              <a:buSzPct val="110000"/>
              <a:buFont typeface="Wingdings" panose="05000000000000000000" pitchFamily="2" charset="2"/>
              <a:buChar char="à"/>
              <a:tabLst/>
              <a:defRPr/>
            </a:pPr>
            <a:r>
              <a:rPr lang="fr-FR" sz="3000" dirty="0" smtClean="0">
                <a:latin typeface="+mn-lt"/>
                <a:ea typeface="ＭＳ Ｐゴシック" charset="-128"/>
                <a:cs typeface="ＭＳ Ｐゴシック" charset="-128"/>
                <a:sym typeface="Wingdings" panose="05000000000000000000" pitchFamily="2" charset="2"/>
              </a:rPr>
              <a:t>La loi du 14 juin 2013 crée une </a:t>
            </a:r>
            <a:r>
              <a:rPr lang="fr-FR" sz="3000" dirty="0" smtClean="0">
                <a:solidFill>
                  <a:srgbClr val="C00000"/>
                </a:solidFill>
                <a:latin typeface="+mn-lt"/>
                <a:ea typeface="ＭＳ Ｐゴシック" charset="-128"/>
                <a:cs typeface="ＭＳ Ｐゴシック" charset="-128"/>
                <a:sym typeface="Wingdings" panose="05000000000000000000" pitchFamily="2" charset="2"/>
              </a:rPr>
              <a:t>rupture d’égalité</a:t>
            </a:r>
            <a:r>
              <a:rPr lang="fr-FR" sz="3000" dirty="0" smtClean="0">
                <a:latin typeface="+mn-lt"/>
                <a:ea typeface="ＭＳ Ｐゴシック" charset="-128"/>
                <a:cs typeface="ＭＳ Ｐゴシック" charset="-128"/>
                <a:sym typeface="Wingdings" panose="05000000000000000000" pitchFamily="2" charset="2"/>
              </a:rPr>
              <a:t> au détriment</a:t>
            </a:r>
          </a:p>
          <a:p>
            <a:pPr marL="1082675" marR="0" lvl="0" indent="-457200" algn="l" defTabSz="914400" rtl="0" eaLnBrk="1" fontAlgn="base" latinLnBrk="0" hangingPunct="1">
              <a:lnSpc>
                <a:spcPts val="3000"/>
              </a:lnSpc>
              <a:spcBef>
                <a:spcPts val="0"/>
              </a:spcBef>
              <a:spcAft>
                <a:spcPct val="0"/>
              </a:spcAft>
              <a:buClr>
                <a:srgbClr val="6FB7D7"/>
              </a:buClr>
              <a:buSzPct val="110000"/>
              <a:buFontTx/>
              <a:buChar char="-"/>
              <a:tabLst/>
              <a:defRPr/>
            </a:pPr>
            <a:r>
              <a:rPr lang="fr-FR" sz="3000" dirty="0" smtClean="0">
                <a:latin typeface="+mn-lt"/>
                <a:ea typeface="ＭＳ Ｐゴシック" charset="-128"/>
                <a:cs typeface="ＭＳ Ｐゴシック" charset="-128"/>
                <a:sym typeface="Wingdings" panose="05000000000000000000" pitchFamily="2" charset="2"/>
              </a:rPr>
              <a:t>des salariés affiliés au Régime Local d’Alsace Moselle</a:t>
            </a:r>
          </a:p>
          <a:p>
            <a:pPr marL="1082675" marR="0" lvl="0" indent="-457200" algn="l" defTabSz="914400" rtl="0" eaLnBrk="1" fontAlgn="base" latinLnBrk="0" hangingPunct="1">
              <a:lnSpc>
                <a:spcPts val="3000"/>
              </a:lnSpc>
              <a:spcBef>
                <a:spcPts val="0"/>
              </a:spcBef>
              <a:spcAft>
                <a:spcPct val="0"/>
              </a:spcAft>
              <a:buClr>
                <a:srgbClr val="6FB7D7"/>
              </a:buClr>
              <a:buSzPct val="110000"/>
              <a:buFontTx/>
              <a:buChar char="-"/>
              <a:tabLst/>
              <a:defRPr/>
            </a:pPr>
            <a:r>
              <a:rPr lang="fr-FR" sz="3000" dirty="0" smtClean="0">
                <a:latin typeface="+mn-lt"/>
                <a:ea typeface="ＭＳ Ｐゴシック" charset="-128"/>
                <a:cs typeface="ＭＳ Ｐゴシック" charset="-128"/>
                <a:sym typeface="Wingdings" panose="05000000000000000000" pitchFamily="2" charset="2"/>
              </a:rPr>
              <a:t>et des entreprises hors Alsace Moselle</a:t>
            </a:r>
            <a:endParaRPr lang="fr-FR" sz="3000" dirty="0" smtClean="0">
              <a:latin typeface="+mn-lt"/>
              <a:ea typeface="ＭＳ Ｐゴシック" charset="-128"/>
              <a:cs typeface="ＭＳ Ｐゴシック" charset="-128"/>
            </a:endParaRPr>
          </a:p>
          <a:p>
            <a:pPr marL="625475" marR="0" lvl="0" indent="0" algn="l" defTabSz="914400" rtl="0" eaLnBrk="1" fontAlgn="base" latinLnBrk="0" hangingPunct="1">
              <a:lnSpc>
                <a:spcPts val="3000"/>
              </a:lnSpc>
              <a:spcBef>
                <a:spcPts val="0"/>
              </a:spcBef>
              <a:spcAft>
                <a:spcPct val="0"/>
              </a:spcAft>
              <a:buClr>
                <a:srgbClr val="6FB7D7"/>
              </a:buClr>
              <a:buSzPct val="110000"/>
              <a:tabLst/>
              <a:defRPr/>
            </a:pPr>
            <a:endParaRPr lang="fr-FR" sz="3000" dirty="0" smtClean="0">
              <a:latin typeface="+mn-lt"/>
              <a:ea typeface="ＭＳ Ｐゴシック" charset="-128"/>
              <a:cs typeface="ＭＳ Ｐゴシック" charset="-128"/>
            </a:endParaRPr>
          </a:p>
        </p:txBody>
      </p:sp>
      <p:sp>
        <p:nvSpPr>
          <p:cNvPr id="18" name="Rectangle 2"/>
          <p:cNvSpPr txBox="1">
            <a:spLocks noChangeArrowheads="1"/>
          </p:cNvSpPr>
          <p:nvPr/>
        </p:nvSpPr>
        <p:spPr bwMode="auto">
          <a:xfrm>
            <a:off x="1547664" y="550069"/>
            <a:ext cx="6336704" cy="574675"/>
          </a:xfrm>
          <a:prstGeom prst="rect">
            <a:avLst/>
          </a:prstGeom>
          <a:noFill/>
          <a:ln w="9525">
            <a:noFill/>
            <a:miter lim="800000"/>
            <a:headEnd/>
            <a:tailEnd/>
          </a:ln>
        </p:spPr>
        <p:txBody>
          <a:bodyPr anchor="ctr"/>
          <a:lstStyle/>
          <a:p>
            <a:pPr eaLnBrk="0" hangingPunct="0">
              <a:lnSpc>
                <a:spcPct val="125000"/>
              </a:lnSpc>
              <a:defRPr/>
            </a:pPr>
            <a:r>
              <a:rPr lang="fr-FR" sz="3400" b="1" kern="0" dirty="0" smtClean="0">
                <a:solidFill>
                  <a:srgbClr val="2C7C9F"/>
                </a:solidFill>
                <a:ea typeface="Verdana" pitchFamily="34" charset="0"/>
                <a:cs typeface="Verdana" pitchFamily="34" charset="0"/>
              </a:rPr>
              <a:t>Un </a:t>
            </a:r>
            <a:r>
              <a:rPr lang="fr-FR" sz="3400" b="1" kern="0" dirty="0" smtClean="0">
                <a:solidFill>
                  <a:schemeClr val="accent1"/>
                </a:solidFill>
                <a:ea typeface="Verdana" pitchFamily="34" charset="0"/>
                <a:cs typeface="Verdana" pitchFamily="34" charset="0"/>
              </a:rPr>
              <a:t>régime fragilisé…</a:t>
            </a:r>
            <a:endParaRPr lang="fr-FR" sz="3400" b="1" kern="0" dirty="0">
              <a:solidFill>
                <a:schemeClr val="accent1"/>
              </a:solidFill>
              <a:ea typeface="Verdana" pitchFamily="34" charset="0"/>
              <a:cs typeface="Verdana"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se">
  <a:themeElements>
    <a:clrScheme name="Bris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is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is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Brise.thmx</Template>
  <TotalTime>7267</TotalTime>
  <Words>1590</Words>
  <Application>Microsoft Office PowerPoint</Application>
  <PresentationFormat>Affichage à l'écran (4:3)</PresentationFormat>
  <Paragraphs>272</Paragraphs>
  <Slides>19</Slides>
  <Notes>19</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Brise</vt:lpstr>
      <vt:lpstr>Diapositive 1</vt:lpstr>
      <vt:lpstr>Diapositive 2</vt:lpstr>
      <vt:lpstr>Des prestations plus favorables</vt:lpstr>
      <vt:lpstr>Diapositive 4</vt:lpstr>
      <vt:lpstr> Un régime contributif et solidaire</vt:lpstr>
      <vt:lpstr> Un régime contributif et solidaire</vt:lpstr>
      <vt:lpstr> 450 000 retraités</vt:lpstr>
      <vt:lpstr>Diapositive 8</vt:lpstr>
      <vt:lpstr>Diapositive 9</vt:lpstr>
      <vt:lpstr>Diapositive 10</vt:lpstr>
      <vt:lpstr>Diapositive 11</vt:lpstr>
      <vt:lpstr>Diapositive 12</vt:lpstr>
      <vt:lpstr>Diapositive 13</vt:lpstr>
      <vt:lpstr>Diapositive 14</vt:lpstr>
      <vt:lpstr>Diapositive 15</vt:lpstr>
      <vt:lpstr>Diapositive 16</vt:lpstr>
      <vt:lpstr>Les prestations remboursées par le régime local selon la catégorie de bénéficiaires</vt:lpstr>
      <vt:lpstr>Les cotisations perçues par le régime local selon la catégorie de financeurs</vt:lpstr>
      <vt:lpstr>Diapositive 19</vt:lpstr>
    </vt:vector>
  </TitlesOfParts>
  <Company>A. Entreprise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RLAM séminaire 23.09.13</dc:title>
  <dc:creator>R. Roth</dc:creator>
  <cp:lastModifiedBy>SC50125</cp:lastModifiedBy>
  <cp:revision>863</cp:revision>
  <dcterms:created xsi:type="dcterms:W3CDTF">2010-06-20T15:32:18Z</dcterms:created>
  <dcterms:modified xsi:type="dcterms:W3CDTF">2016-03-22T16:53:17Z</dcterms:modified>
</cp:coreProperties>
</file>